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jpg" ContentType="image/jpg"/>
  <Override PartName="/ppt/media/image8.jpg" ContentType="image/jpg"/>
  <Override PartName="/ppt/media/image23.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9" r:id="rId4"/>
    <p:sldMasterId id="2147483675" r:id="rId5"/>
  </p:sldMasterIdLst>
  <p:notesMasterIdLst>
    <p:notesMasterId r:id="rId44"/>
  </p:notesMasterIdLst>
  <p:handoutMasterIdLst>
    <p:handoutMasterId r:id="rId45"/>
  </p:handoutMasterIdLst>
  <p:sldIdLst>
    <p:sldId id="1987" r:id="rId6"/>
    <p:sldId id="324" r:id="rId7"/>
    <p:sldId id="1991" r:id="rId8"/>
    <p:sldId id="1492" r:id="rId9"/>
    <p:sldId id="1959" r:id="rId10"/>
    <p:sldId id="1881" r:id="rId11"/>
    <p:sldId id="1988" r:id="rId12"/>
    <p:sldId id="909" r:id="rId13"/>
    <p:sldId id="1928" r:id="rId14"/>
    <p:sldId id="1931" r:id="rId15"/>
    <p:sldId id="1929" r:id="rId16"/>
    <p:sldId id="1992" r:id="rId17"/>
    <p:sldId id="1963" r:id="rId18"/>
    <p:sldId id="1910" r:id="rId19"/>
    <p:sldId id="698" r:id="rId20"/>
    <p:sldId id="1969" r:id="rId21"/>
    <p:sldId id="1926" r:id="rId22"/>
    <p:sldId id="1994" r:id="rId23"/>
    <p:sldId id="264" r:id="rId24"/>
    <p:sldId id="266" r:id="rId25"/>
    <p:sldId id="267" r:id="rId26"/>
    <p:sldId id="268" r:id="rId27"/>
    <p:sldId id="269" r:id="rId28"/>
    <p:sldId id="270" r:id="rId29"/>
    <p:sldId id="271" r:id="rId30"/>
    <p:sldId id="272" r:id="rId31"/>
    <p:sldId id="273" r:id="rId32"/>
    <p:sldId id="274" r:id="rId33"/>
    <p:sldId id="277" r:id="rId34"/>
    <p:sldId id="275" r:id="rId35"/>
    <p:sldId id="276" r:id="rId36"/>
    <p:sldId id="278" r:id="rId37"/>
    <p:sldId id="1993" r:id="rId38"/>
    <p:sldId id="1995" r:id="rId39"/>
    <p:sldId id="1996" r:id="rId40"/>
    <p:sldId id="1997" r:id="rId41"/>
    <p:sldId id="1903" r:id="rId42"/>
    <p:sldId id="1972"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ne, Anna (NIH/NLM/NCBI) [E]" initials="FA([" lastIdx="2" clrIdx="0">
    <p:extLst>
      <p:ext uri="{19B8F6BF-5375-455C-9EA6-DF929625EA0E}">
        <p15:presenceInfo xmlns:p15="http://schemas.microsoft.com/office/powerpoint/2012/main" userId="Fine, Anna (NIH/NLM/NCBI) [E]" providerId="None"/>
      </p:ext>
    </p:extLst>
  </p:cmAuthor>
  <p:cmAuthor id="2" name="RJW" initials="RJW" lastIdx="3" clrIdx="1">
    <p:extLst>
      <p:ext uri="{19B8F6BF-5375-455C-9EA6-DF929625EA0E}">
        <p15:presenceInfo xmlns:p15="http://schemas.microsoft.com/office/powerpoint/2012/main" userId="RJW" providerId="None"/>
      </p:ext>
    </p:extLst>
  </p:cmAuthor>
  <p:cmAuthor id="3" name="Bliss, Donald (NIH/NLM) [E]" initials="BD([" lastIdx="2" clrIdx="2">
    <p:extLst>
      <p:ext uri="{19B8F6BF-5375-455C-9EA6-DF929625EA0E}">
        <p15:presenceInfo xmlns:p15="http://schemas.microsoft.com/office/powerpoint/2012/main" userId="S::blissd@nih.gov::4636d6fd-5bd5-4ebd-8e87-21bfafda5415" providerId="AD"/>
      </p:ext>
    </p:extLst>
  </p:cmAuthor>
  <p:cmAuthor id="4" name="Brennan, Patti (NIH/NLM) [E]" initials="BP([" lastIdx="4" clrIdx="3">
    <p:extLst>
      <p:ext uri="{19B8F6BF-5375-455C-9EA6-DF929625EA0E}">
        <p15:presenceInfo xmlns:p15="http://schemas.microsoft.com/office/powerpoint/2012/main" userId="Brennan, Patti (NIH/NLM)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579B2"/>
    <a:srgbClr val="D498C3"/>
    <a:srgbClr val="C6669F"/>
    <a:srgbClr val="C82DFF"/>
    <a:srgbClr val="7D62B2"/>
    <a:srgbClr val="9B93B7"/>
    <a:srgbClr val="2D2DBD"/>
    <a:srgbClr val="A485DB"/>
    <a:srgbClr val="767FD8"/>
    <a:srgbClr val="2E2E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89" autoAdjust="0"/>
    <p:restoredTop sz="87219" autoAdjust="0"/>
  </p:normalViewPr>
  <p:slideViewPr>
    <p:cSldViewPr snapToGrid="0">
      <p:cViewPr varScale="1">
        <p:scale>
          <a:sx n="106" d="100"/>
          <a:sy n="106" d="100"/>
        </p:scale>
        <p:origin x="200" y="200"/>
      </p:cViewPr>
      <p:guideLst/>
    </p:cSldViewPr>
  </p:slideViewPr>
  <p:notesTextViewPr>
    <p:cViewPr>
      <p:scale>
        <a:sx n="1" d="1"/>
        <a:sy n="1" d="1"/>
      </p:scale>
      <p:origin x="0" y="0"/>
    </p:cViewPr>
  </p:notesTextViewPr>
  <p:sorterViewPr>
    <p:cViewPr varScale="1">
      <p:scale>
        <a:sx n="1" d="1"/>
        <a:sy n="1" d="1"/>
      </p:scale>
      <p:origin x="0" y="-12096"/>
    </p:cViewPr>
  </p:sorterViewPr>
  <p:notesViewPr>
    <p:cSldViewPr snapToGrid="0">
      <p:cViewPr varScale="1">
        <p:scale>
          <a:sx n="110" d="100"/>
          <a:sy n="110" d="100"/>
        </p:scale>
        <p:origin x="320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A0AF9C-1E50-4FCC-96EC-2E521931DB9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AI in the US Health Care System_ PB_ draft_ 9/8/2019</a:t>
            </a:r>
          </a:p>
        </p:txBody>
      </p:sp>
      <p:sp>
        <p:nvSpPr>
          <p:cNvPr id="3" name="Date Placeholder 2">
            <a:extLst>
              <a:ext uri="{FF2B5EF4-FFF2-40B4-BE49-F238E27FC236}">
                <a16:creationId xmlns:a16="http://schemas.microsoft.com/office/drawing/2014/main" id="{3045CB70-C298-409D-BB4E-B8437C5C69C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7D0CB40-620E-4C65-A8E4-2462E4FFE943}" type="datetime1">
              <a:rPr lang="en-US" smtClean="0"/>
              <a:t>11/3/19</a:t>
            </a:fld>
            <a:endParaRPr lang="en-US"/>
          </a:p>
        </p:txBody>
      </p:sp>
      <p:sp>
        <p:nvSpPr>
          <p:cNvPr id="4" name="Footer Placeholder 3">
            <a:extLst>
              <a:ext uri="{FF2B5EF4-FFF2-40B4-BE49-F238E27FC236}">
                <a16:creationId xmlns:a16="http://schemas.microsoft.com/office/drawing/2014/main" id="{B79C961B-6E42-4B0B-BDF7-B808DF34F72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2E86A2C-2F87-4612-9F6F-A6C0E6A8083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490FA35-8A59-4F7A-A7B8-7B924C353D1C}" type="slidenum">
              <a:rPr lang="en-US" smtClean="0"/>
              <a:t>‹#›</a:t>
            </a:fld>
            <a:endParaRPr lang="en-US"/>
          </a:p>
        </p:txBody>
      </p:sp>
    </p:spTree>
    <p:extLst>
      <p:ext uri="{BB962C8B-B14F-4D97-AF65-F5344CB8AC3E}">
        <p14:creationId xmlns:p14="http://schemas.microsoft.com/office/powerpoint/2010/main" val="23855833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AI in the US Health Care System_ PB_ draft_ 9/8/2019</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FE71F7-6CB1-4D79-A7D9-0D7BA28FF271}" type="datetime1">
              <a:rPr lang="en-US" smtClean="0"/>
              <a:t>11/3/19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31D3262-1557-4E5A-8B7E-388C2FECB14B}" type="slidenum">
              <a:rPr lang="en-US" smtClean="0"/>
              <a:t>‹#›</a:t>
            </a:fld>
            <a:endParaRPr lang="en-US"/>
          </a:p>
        </p:txBody>
      </p:sp>
    </p:spTree>
    <p:extLst>
      <p:ext uri="{BB962C8B-B14F-4D97-AF65-F5344CB8AC3E}">
        <p14:creationId xmlns:p14="http://schemas.microsoft.com/office/powerpoint/2010/main" val="423727734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Presentation Abstract:</a:t>
            </a:r>
          </a:p>
          <a:p>
            <a:pPr fontAlgn="base"/>
            <a:r>
              <a:rPr lang="en-US" sz="1200" b="0" i="0" u="none" strike="noStrike" kern="1200" dirty="0">
                <a:solidFill>
                  <a:schemeClr val="tx1"/>
                </a:solidFill>
                <a:effectLst/>
                <a:latin typeface="+mn-lt"/>
                <a:ea typeface="+mn-ea"/>
                <a:cs typeface="+mn-cs"/>
              </a:rPr>
              <a:t>The National Library of Medicine is poised to launch its third century of providing library services to serve science and society. The nature of scientific communications is changing, with rapid growth in archival literature, new artifacts of communication artifacts such as preprints, pipelines and data sets, and a scholarly and social public greater attuned to video and sound productions than to the printed word.  The NLM Director will describe the exciting steps the NLM is taking to prepare for this future, and identify critical challenges that can only be solved through partnerships between the NLM and the publishing community. </a:t>
            </a:r>
          </a:p>
          <a:p>
            <a:endParaRPr lang="en-US" dirty="0"/>
          </a:p>
        </p:txBody>
      </p:sp>
      <p:sp>
        <p:nvSpPr>
          <p:cNvPr id="4" name="Header Placeholder 3"/>
          <p:cNvSpPr>
            <a:spLocks noGrp="1"/>
          </p:cNvSpPr>
          <p:nvPr>
            <p:ph type="hdr" sz="quarter"/>
          </p:nvPr>
        </p:nvSpPr>
        <p:spPr/>
        <p:txBody>
          <a:bodyPr/>
          <a:lstStyle/>
          <a:p>
            <a:r>
              <a:rPr lang="en-US"/>
              <a:t>AI in the US Health Care System_ PB_ draft_ 9/8/2019</a:t>
            </a:r>
          </a:p>
        </p:txBody>
      </p:sp>
      <p:sp>
        <p:nvSpPr>
          <p:cNvPr id="5" name="Date Placeholder 4"/>
          <p:cNvSpPr>
            <a:spLocks noGrp="1"/>
          </p:cNvSpPr>
          <p:nvPr>
            <p:ph type="dt" idx="1"/>
          </p:nvPr>
        </p:nvSpPr>
        <p:spPr/>
        <p:txBody>
          <a:bodyPr/>
          <a:lstStyle/>
          <a:p>
            <a:fld id="{1AFE71F7-6CB1-4D79-A7D9-0D7BA28FF271}" type="datetime1">
              <a:rPr lang="en-US" smtClean="0"/>
              <a:t>11/3/19</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531D3262-1557-4E5A-8B7E-388C2FECB14B}" type="slidenum">
              <a:rPr lang="en-US" smtClean="0"/>
              <a:t>1</a:t>
            </a:fld>
            <a:endParaRPr lang="en-US"/>
          </a:p>
        </p:txBody>
      </p:sp>
    </p:spTree>
    <p:extLst>
      <p:ext uri="{BB962C8B-B14F-4D97-AF65-F5344CB8AC3E}">
        <p14:creationId xmlns:p14="http://schemas.microsoft.com/office/powerpoint/2010/main" val="907909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Minimum data elements </a:t>
            </a:r>
            <a:r>
              <a:rPr lang="mr-IN" dirty="0"/>
              <a:t>–</a:t>
            </a:r>
            <a:r>
              <a:rPr lang="en-US" dirty="0"/>
              <a:t> what really matters?</a:t>
            </a:r>
          </a:p>
          <a:p>
            <a:pPr marL="174708" indent="-174708">
              <a:buFont typeface="Arial" panose="020B0604020202020204" pitchFamily="34" charset="0"/>
              <a:buChar char="•"/>
            </a:pPr>
            <a:r>
              <a:rPr lang="en-US" dirty="0"/>
              <a:t>Model type </a:t>
            </a:r>
          </a:p>
          <a:p>
            <a:pPr marL="174708" indent="-174708">
              <a:buFont typeface="Arial" panose="020B0604020202020204" pitchFamily="34" charset="0"/>
              <a:buChar char="•"/>
            </a:pPr>
            <a:r>
              <a:rPr lang="en-US" dirty="0"/>
              <a:t>Purpose</a:t>
            </a:r>
          </a:p>
          <a:p>
            <a:pPr marL="174708" indent="-174708">
              <a:buFont typeface="Arial" panose="020B0604020202020204" pitchFamily="34" charset="0"/>
              <a:buChar char="•"/>
            </a:pPr>
            <a:r>
              <a:rPr lang="en-US" dirty="0"/>
              <a:t>Assumptions</a:t>
            </a:r>
          </a:p>
          <a:p>
            <a:pPr marL="174708" indent="-174708">
              <a:buFont typeface="Arial" panose="020B0604020202020204" pitchFamily="34" charset="0"/>
              <a:buChar char="•"/>
            </a:pPr>
            <a:r>
              <a:rPr lang="en-US" dirty="0"/>
              <a:t>Use</a:t>
            </a:r>
          </a:p>
          <a:p>
            <a:pPr marL="174708" indent="-174708">
              <a:buFont typeface="Arial" panose="020B0604020202020204" pitchFamily="34" charset="0"/>
              <a:buChar char="•"/>
            </a:pPr>
            <a:r>
              <a:rPr lang="en-US" dirty="0"/>
              <a:t>Scale</a:t>
            </a:r>
          </a:p>
          <a:p>
            <a:r>
              <a:rPr lang="en-US" dirty="0"/>
              <a:t>Model verification </a:t>
            </a:r>
            <a:r>
              <a:rPr lang="mr-IN" dirty="0"/>
              <a:t>–</a:t>
            </a:r>
            <a:r>
              <a:rPr lang="en-US" dirty="0"/>
              <a:t> is it implemented properly</a:t>
            </a:r>
          </a:p>
          <a:p>
            <a:r>
              <a:rPr lang="en-US" dirty="0"/>
              <a:t>Model validation </a:t>
            </a:r>
            <a:r>
              <a:rPr lang="mr-IN" dirty="0"/>
              <a:t>–</a:t>
            </a:r>
            <a:r>
              <a:rPr lang="en-US" dirty="0"/>
              <a:t> does it match the real world</a:t>
            </a:r>
          </a:p>
        </p:txBody>
      </p:sp>
      <p:sp>
        <p:nvSpPr>
          <p:cNvPr id="4" name="Slide Number Placeholder 3"/>
          <p:cNvSpPr>
            <a:spLocks noGrp="1"/>
          </p:cNvSpPr>
          <p:nvPr>
            <p:ph type="sldNum" sz="quarter" idx="5"/>
          </p:nvPr>
        </p:nvSpPr>
        <p:spPr/>
        <p:txBody>
          <a:bodyPr/>
          <a:lstStyle/>
          <a:p>
            <a:fld id="{7A18EA33-14BB-436E-AC17-5978B84A27F0}" type="slidenum">
              <a:rPr lang="en-US" smtClean="0"/>
              <a:t>17</a:t>
            </a:fld>
            <a:endParaRPr lang="en-US"/>
          </a:p>
        </p:txBody>
      </p:sp>
      <p:sp>
        <p:nvSpPr>
          <p:cNvPr id="5" name="Date Placeholder 4">
            <a:extLst>
              <a:ext uri="{FF2B5EF4-FFF2-40B4-BE49-F238E27FC236}">
                <a16:creationId xmlns:a16="http://schemas.microsoft.com/office/drawing/2014/main" id="{DA878736-4E9C-439C-864C-73B8D7686D97}"/>
              </a:ext>
            </a:extLst>
          </p:cNvPr>
          <p:cNvSpPr>
            <a:spLocks noGrp="1"/>
          </p:cNvSpPr>
          <p:nvPr>
            <p:ph type="dt" idx="1"/>
          </p:nvPr>
        </p:nvSpPr>
        <p:spPr/>
        <p:txBody>
          <a:bodyPr/>
          <a:lstStyle/>
          <a:p>
            <a:fld id="{4F335C7E-11C3-4219-9577-25855CCC12EA}" type="datetime1">
              <a:rPr lang="en-US" smtClean="0"/>
              <a:t>11/3/19</a:t>
            </a:fld>
            <a:endParaRPr lang="en-US"/>
          </a:p>
        </p:txBody>
      </p:sp>
      <p:sp>
        <p:nvSpPr>
          <p:cNvPr id="6" name="Footer Placeholder 5">
            <a:extLst>
              <a:ext uri="{FF2B5EF4-FFF2-40B4-BE49-F238E27FC236}">
                <a16:creationId xmlns:a16="http://schemas.microsoft.com/office/drawing/2014/main" id="{B4100139-B6BD-4962-92B0-C169028513BB}"/>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82545B29-1E5E-40F5-935F-072A05929B9C}"/>
              </a:ext>
            </a:extLst>
          </p:cNvPr>
          <p:cNvSpPr>
            <a:spLocks noGrp="1"/>
          </p:cNvSpPr>
          <p:nvPr>
            <p:ph type="hdr" sz="quarter"/>
          </p:nvPr>
        </p:nvSpPr>
        <p:spPr/>
        <p:txBody>
          <a:bodyPr/>
          <a:lstStyle/>
          <a:p>
            <a:r>
              <a:rPr lang="en-US"/>
              <a:t>AI in the US Health Care System_ PB_ draft_ 9/8/2019</a:t>
            </a:r>
          </a:p>
        </p:txBody>
      </p:sp>
    </p:spTree>
    <p:extLst>
      <p:ext uri="{BB962C8B-B14F-4D97-AF65-F5344CB8AC3E}">
        <p14:creationId xmlns:p14="http://schemas.microsoft.com/office/powerpoint/2010/main" val="1079977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AI in the US Health Care System_ PB_ draft_ 9/8/2019</a:t>
            </a:r>
          </a:p>
        </p:txBody>
      </p:sp>
      <p:sp>
        <p:nvSpPr>
          <p:cNvPr id="5" name="Date Placeholder 4"/>
          <p:cNvSpPr>
            <a:spLocks noGrp="1"/>
          </p:cNvSpPr>
          <p:nvPr>
            <p:ph type="dt" idx="1"/>
          </p:nvPr>
        </p:nvSpPr>
        <p:spPr/>
        <p:txBody>
          <a:bodyPr/>
          <a:lstStyle/>
          <a:p>
            <a:fld id="{1AFE71F7-6CB1-4D79-A7D9-0D7BA28FF271}" type="datetime1">
              <a:rPr lang="en-US" smtClean="0"/>
              <a:t>11/4/19</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531D3262-1557-4E5A-8B7E-388C2FECB14B}" type="slidenum">
              <a:rPr lang="en-US" smtClean="0"/>
              <a:t>18</a:t>
            </a:fld>
            <a:endParaRPr lang="en-US"/>
          </a:p>
        </p:txBody>
      </p:sp>
    </p:spTree>
    <p:extLst>
      <p:ext uri="{BB962C8B-B14F-4D97-AF65-F5344CB8AC3E}">
        <p14:creationId xmlns:p14="http://schemas.microsoft.com/office/powerpoint/2010/main" val="66019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NLM Resources and Services:</a:t>
            </a:r>
          </a:p>
          <a:p>
            <a:endParaRPr lang="en-US" dirty="0"/>
          </a:p>
          <a:p>
            <a:r>
              <a:rPr lang="en-US" dirty="0"/>
              <a:t>NOTE: Per Stephanie Morrison 8/23: confirmed plan to incorporate the consumer health genetics info from GHR into MedlinePlus, pending LO and OCCS agreement. Nothing publicly announced yet.</a:t>
            </a:r>
          </a:p>
        </p:txBody>
      </p:sp>
      <p:sp>
        <p:nvSpPr>
          <p:cNvPr id="4" name="Slide Number Placeholder 3"/>
          <p:cNvSpPr>
            <a:spLocks noGrp="1"/>
          </p:cNvSpPr>
          <p:nvPr>
            <p:ph type="sldNum" sz="quarter" idx="10"/>
          </p:nvPr>
        </p:nvSpPr>
        <p:spPr/>
        <p:txBody>
          <a:bodyPr/>
          <a:lstStyle/>
          <a:p>
            <a:fld id="{7A18EA33-14BB-436E-AC17-5978B84A27F0}" type="slidenum">
              <a:rPr lang="en-US" smtClean="0"/>
              <a:t>2</a:t>
            </a:fld>
            <a:endParaRPr lang="en-US"/>
          </a:p>
        </p:txBody>
      </p:sp>
      <p:sp>
        <p:nvSpPr>
          <p:cNvPr id="5" name="Date Placeholder 4">
            <a:extLst>
              <a:ext uri="{FF2B5EF4-FFF2-40B4-BE49-F238E27FC236}">
                <a16:creationId xmlns:a16="http://schemas.microsoft.com/office/drawing/2014/main" id="{9CDBE9CF-A6FE-49CF-8310-846EEDF653C8}"/>
              </a:ext>
            </a:extLst>
          </p:cNvPr>
          <p:cNvSpPr>
            <a:spLocks noGrp="1"/>
          </p:cNvSpPr>
          <p:nvPr>
            <p:ph type="dt" idx="1"/>
          </p:nvPr>
        </p:nvSpPr>
        <p:spPr/>
        <p:txBody>
          <a:bodyPr/>
          <a:lstStyle/>
          <a:p>
            <a:fld id="{4ACF8621-BB33-40CA-A170-AB88C769D8FE}" type="datetime1">
              <a:rPr lang="en-US" smtClean="0"/>
              <a:t>11/3/19</a:t>
            </a:fld>
            <a:endParaRPr lang="en-US"/>
          </a:p>
        </p:txBody>
      </p:sp>
      <p:sp>
        <p:nvSpPr>
          <p:cNvPr id="6" name="Footer Placeholder 5">
            <a:extLst>
              <a:ext uri="{FF2B5EF4-FFF2-40B4-BE49-F238E27FC236}">
                <a16:creationId xmlns:a16="http://schemas.microsoft.com/office/drawing/2014/main" id="{D53ECA07-3670-4866-8766-A47167EB5EB2}"/>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E3D710F-6810-4EAD-B59E-4CA7FA35F9D9}"/>
              </a:ext>
            </a:extLst>
          </p:cNvPr>
          <p:cNvSpPr>
            <a:spLocks noGrp="1"/>
          </p:cNvSpPr>
          <p:nvPr>
            <p:ph type="hdr" sz="quarter"/>
          </p:nvPr>
        </p:nvSpPr>
        <p:spPr/>
        <p:txBody>
          <a:bodyPr/>
          <a:lstStyle/>
          <a:p>
            <a:r>
              <a:rPr lang="en-US"/>
              <a:t>AI in the US Health Care System_ PB_ draft_ 9/8/2019</a:t>
            </a:r>
          </a:p>
        </p:txBody>
      </p:sp>
    </p:spTree>
    <p:extLst>
      <p:ext uri="{BB962C8B-B14F-4D97-AF65-F5344CB8AC3E}">
        <p14:creationId xmlns:p14="http://schemas.microsoft.com/office/powerpoint/2010/main" val="490284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Strategic Plan:</a:t>
            </a:r>
          </a:p>
          <a:p>
            <a:endParaRPr lang="en-US" dirty="0"/>
          </a:p>
          <a:p>
            <a:r>
              <a:rPr lang="en-US" dirty="0"/>
              <a:t>GOAL 1: Accelerate discovery and advance health by providing the tools for data-driven research</a:t>
            </a:r>
          </a:p>
          <a:p>
            <a:r>
              <a:rPr lang="en-US" dirty="0"/>
              <a:t>Objective 1.1: Connect the resources of a digital research </a:t>
            </a:r>
            <a:r>
              <a:rPr lang="en-US" dirty="0" err="1"/>
              <a:t>enterpriise</a:t>
            </a:r>
            <a:endParaRPr lang="en-US" dirty="0"/>
          </a:p>
          <a:p>
            <a:r>
              <a:rPr lang="en-US" dirty="0"/>
              <a:t>Objective 1.2: Advance R&amp;D biomedical informatics and data science</a:t>
            </a:r>
          </a:p>
          <a:p>
            <a:r>
              <a:rPr lang="en-US" dirty="0"/>
              <a:t>Objective 1.3: Foster open science policies and practices</a:t>
            </a:r>
          </a:p>
          <a:p>
            <a:r>
              <a:rPr lang="en-US" dirty="0"/>
              <a:t>Objective 1.4: Create a sustainable institutional, physical, and computational infrastructure .</a:t>
            </a:r>
          </a:p>
          <a:p>
            <a:r>
              <a:rPr lang="en-US" dirty="0"/>
              <a:t>GOAL 2: Reach more people in more ways through enhanced dissemination and engagement pathways</a:t>
            </a:r>
          </a:p>
          <a:p>
            <a:r>
              <a:rPr lang="en-US" dirty="0"/>
              <a:t>Objective 2.1: Know NLM users and engage with persistence</a:t>
            </a:r>
          </a:p>
          <a:p>
            <a:r>
              <a:rPr lang="en-US" dirty="0"/>
              <a:t>Objective 2.2: Foster distinctiveness of NLM as a reliable, trustable source of health information and biomedical data</a:t>
            </a:r>
          </a:p>
          <a:p>
            <a:r>
              <a:rPr lang="en-US" dirty="0"/>
              <a:t>Objective 2.3: Support research in biomedical and health information access methods and information dissemination strategies</a:t>
            </a:r>
          </a:p>
          <a:p>
            <a:r>
              <a:rPr lang="en-US" dirty="0"/>
              <a:t>Objective 2.4: Enhance information delivery</a:t>
            </a:r>
          </a:p>
          <a:p>
            <a:r>
              <a:rPr lang="en-US" dirty="0"/>
              <a:t>GOAL 3: Build a workforce for data-driven research and health</a:t>
            </a:r>
          </a:p>
          <a:p>
            <a:r>
              <a:rPr lang="en-US" dirty="0"/>
              <a:t>Objective 3.1: Expand and enhance research training for biomedical informatics and data science</a:t>
            </a:r>
          </a:p>
          <a:p>
            <a:r>
              <a:rPr lang="en-US" dirty="0"/>
              <a:t>Objective 3.2: Assure data science and open science proficiency</a:t>
            </a:r>
          </a:p>
          <a:p>
            <a:r>
              <a:rPr lang="en-US" dirty="0"/>
              <a:t>Objective 3.3: Increase workforce diversity . . .</a:t>
            </a:r>
          </a:p>
          <a:p>
            <a:r>
              <a:rPr lang="en-US" dirty="0"/>
              <a:t>Objective 3.4: Engage the next generation and promote data literacy</a:t>
            </a:r>
          </a:p>
          <a:p>
            <a:endParaRPr lang="en-US" dirty="0"/>
          </a:p>
        </p:txBody>
      </p:sp>
      <p:sp>
        <p:nvSpPr>
          <p:cNvPr id="4" name="Slide Number Placeholder 3"/>
          <p:cNvSpPr>
            <a:spLocks noGrp="1"/>
          </p:cNvSpPr>
          <p:nvPr>
            <p:ph type="sldNum" sz="quarter" idx="5"/>
          </p:nvPr>
        </p:nvSpPr>
        <p:spPr/>
        <p:txBody>
          <a:bodyPr/>
          <a:lstStyle/>
          <a:p>
            <a:fld id="{531D3262-1557-4E5A-8B7E-388C2FECB14B}" type="slidenum">
              <a:rPr lang="en-US" smtClean="0"/>
              <a:t>4</a:t>
            </a:fld>
            <a:endParaRPr lang="en-US"/>
          </a:p>
        </p:txBody>
      </p:sp>
    </p:spTree>
    <p:extLst>
      <p:ext uri="{BB962C8B-B14F-4D97-AF65-F5344CB8AC3E}">
        <p14:creationId xmlns:p14="http://schemas.microsoft.com/office/powerpoint/2010/main" val="3051448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E7F6A381-F381-064D-9CF7-A9A4663515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60D1BBB6-8031-CD4C-9E0C-5D663AA1CF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solidFill>
                  <a:schemeClr val="bg2">
                    <a:lumMod val="10000"/>
                  </a:schemeClr>
                </a:solidFill>
                <a:ea typeface="Verdana" panose="020B0604030504040204" pitchFamily="34" charset="0"/>
                <a:cs typeface="Verdana" panose="020B0604030504040204" pitchFamily="34" charset="0"/>
              </a:rPr>
              <a:t>How does NLM make AI Trustable, Transparent and Useful?</a:t>
            </a:r>
          </a:p>
          <a:p>
            <a:endParaRPr lang="en-US" sz="1000" b="1"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pPr>
              <a:defRPr/>
            </a:pPr>
            <a:r>
              <a:rPr lang="en-US" dirty="0"/>
              <a:t>Common tools</a:t>
            </a:r>
          </a:p>
          <a:p>
            <a:pPr lvl="1">
              <a:defRPr/>
            </a:pPr>
            <a:r>
              <a:rPr lang="en-US" sz="2800" dirty="0"/>
              <a:t>Machine Learning</a:t>
            </a:r>
          </a:p>
          <a:p>
            <a:pPr lvl="1">
              <a:defRPr/>
            </a:pPr>
            <a:r>
              <a:rPr lang="en-US" sz="2800" dirty="0"/>
              <a:t>Natural Language Processing</a:t>
            </a:r>
          </a:p>
          <a:p>
            <a:pPr lvl="1">
              <a:defRPr/>
            </a:pPr>
            <a:r>
              <a:rPr lang="en-US" sz="2800" dirty="0"/>
              <a:t>Neural Networks </a:t>
            </a:r>
          </a:p>
          <a:p>
            <a:pPr lvl="1">
              <a:defRPr/>
            </a:pPr>
            <a:r>
              <a:rPr lang="en-US" sz="2800" dirty="0"/>
              <a:t>Deep Learning</a:t>
            </a:r>
          </a:p>
          <a:p>
            <a:br>
              <a:rPr lang="en-US" sz="1000" i="1" dirty="0">
                <a:solidFill>
                  <a:srgbClr val="C00000"/>
                </a:solidFill>
                <a:latin typeface="Verdana" panose="020B0604030504040204" pitchFamily="34" charset="0"/>
                <a:ea typeface="Verdana" panose="020B0604030504040204" pitchFamily="34" charset="0"/>
                <a:cs typeface="Verdana" panose="020B0604030504040204" pitchFamily="34" charset="0"/>
              </a:rPr>
            </a:br>
            <a:endParaRPr lang="en-US" altLang="en-US" dirty="0"/>
          </a:p>
        </p:txBody>
      </p:sp>
      <p:sp>
        <p:nvSpPr>
          <p:cNvPr id="4" name="Slide Number Placeholder 3">
            <a:extLst>
              <a:ext uri="{FF2B5EF4-FFF2-40B4-BE49-F238E27FC236}">
                <a16:creationId xmlns:a16="http://schemas.microsoft.com/office/drawing/2014/main" id="{78B02C59-FAA3-3748-B14B-446A560A77B4}"/>
              </a:ext>
            </a:extLst>
          </p:cNvPr>
          <p:cNvSpPr>
            <a:spLocks noGrp="1"/>
          </p:cNvSpPr>
          <p:nvPr>
            <p:ph type="sldNum" sz="quarter" idx="5"/>
          </p:nvPr>
        </p:nvSpPr>
        <p:spPr/>
        <p:txBody>
          <a:bodyPr/>
          <a:lstStyle/>
          <a:p>
            <a:pPr>
              <a:defRPr/>
            </a:pPr>
            <a:fld id="{4C22F3D2-130F-BE4D-B828-486DA24FC78F}" type="slidenum">
              <a:rPr lang="en-US" smtClean="0"/>
              <a:pPr>
                <a:defRPr/>
              </a:pPr>
              <a:t>5</a:t>
            </a:fld>
            <a:endParaRPr lang="en-US"/>
          </a:p>
        </p:txBody>
      </p:sp>
      <p:sp>
        <p:nvSpPr>
          <p:cNvPr id="2" name="Date Placeholder 1">
            <a:extLst>
              <a:ext uri="{FF2B5EF4-FFF2-40B4-BE49-F238E27FC236}">
                <a16:creationId xmlns:a16="http://schemas.microsoft.com/office/drawing/2014/main" id="{7098C192-31AD-483E-82F0-13EBCE16134E}"/>
              </a:ext>
            </a:extLst>
          </p:cNvPr>
          <p:cNvSpPr>
            <a:spLocks noGrp="1"/>
          </p:cNvSpPr>
          <p:nvPr>
            <p:ph type="dt" idx="1"/>
          </p:nvPr>
        </p:nvSpPr>
        <p:spPr/>
        <p:txBody>
          <a:bodyPr/>
          <a:lstStyle/>
          <a:p>
            <a:fld id="{755C40B5-A017-4D1B-B771-D58F01D4C783}" type="datetime1">
              <a:rPr lang="en-US" smtClean="0"/>
              <a:t>11/3/19</a:t>
            </a:fld>
            <a:endParaRPr lang="en-US"/>
          </a:p>
        </p:txBody>
      </p:sp>
      <p:sp>
        <p:nvSpPr>
          <p:cNvPr id="3" name="Footer Placeholder 2">
            <a:extLst>
              <a:ext uri="{FF2B5EF4-FFF2-40B4-BE49-F238E27FC236}">
                <a16:creationId xmlns:a16="http://schemas.microsoft.com/office/drawing/2014/main" id="{953097DB-810E-41D6-85EA-9E5587E262D5}"/>
              </a:ext>
            </a:extLst>
          </p:cNvPr>
          <p:cNvSpPr>
            <a:spLocks noGrp="1"/>
          </p:cNvSpPr>
          <p:nvPr>
            <p:ph type="ftr" sz="quarter" idx="4"/>
          </p:nvPr>
        </p:nvSpPr>
        <p:spPr/>
        <p:txBody>
          <a:bodyPr/>
          <a:lstStyle/>
          <a:p>
            <a:endParaRPr lang="en-US"/>
          </a:p>
        </p:txBody>
      </p:sp>
      <p:sp>
        <p:nvSpPr>
          <p:cNvPr id="5" name="Header Placeholder 4">
            <a:extLst>
              <a:ext uri="{FF2B5EF4-FFF2-40B4-BE49-F238E27FC236}">
                <a16:creationId xmlns:a16="http://schemas.microsoft.com/office/drawing/2014/main" id="{CF5B4BB9-3236-4D26-B4B9-359043E0448B}"/>
              </a:ext>
            </a:extLst>
          </p:cNvPr>
          <p:cNvSpPr>
            <a:spLocks noGrp="1"/>
          </p:cNvSpPr>
          <p:nvPr>
            <p:ph type="hdr" sz="quarter"/>
          </p:nvPr>
        </p:nvSpPr>
        <p:spPr/>
        <p:txBody>
          <a:bodyPr/>
          <a:lstStyle/>
          <a:p>
            <a:r>
              <a:rPr lang="en-US"/>
              <a:t>AI in the US Health Care System_ PB_ draft_ 9/8/2019</a:t>
            </a:r>
          </a:p>
        </p:txBody>
      </p:sp>
    </p:spTree>
    <p:extLst>
      <p:ext uri="{BB962C8B-B14F-4D97-AF65-F5344CB8AC3E}">
        <p14:creationId xmlns:p14="http://schemas.microsoft.com/office/powerpoint/2010/main" val="1974612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National Library in the 21</a:t>
            </a:r>
            <a:r>
              <a:rPr lang="en-US" baseline="30000" dirty="0"/>
              <a:t>st</a:t>
            </a:r>
            <a:r>
              <a:rPr lang="en-US" dirty="0"/>
              <a:t> century</a:t>
            </a:r>
          </a:p>
          <a:p>
            <a:endParaRPr lang="en-US" dirty="0"/>
          </a:p>
        </p:txBody>
      </p:sp>
      <p:sp>
        <p:nvSpPr>
          <p:cNvPr id="4" name="Date Placeholder 3">
            <a:extLst>
              <a:ext uri="{FF2B5EF4-FFF2-40B4-BE49-F238E27FC236}">
                <a16:creationId xmlns:a16="http://schemas.microsoft.com/office/drawing/2014/main" id="{43971CF3-4273-4503-BD4F-0C3AE99BF303}"/>
              </a:ext>
            </a:extLst>
          </p:cNvPr>
          <p:cNvSpPr>
            <a:spLocks noGrp="1"/>
          </p:cNvSpPr>
          <p:nvPr>
            <p:ph type="dt" idx="1"/>
          </p:nvPr>
        </p:nvSpPr>
        <p:spPr/>
        <p:txBody>
          <a:bodyPr/>
          <a:lstStyle/>
          <a:p>
            <a:fld id="{D1E4C86B-6EF3-4E66-9DCF-33AC6F5CC474}" type="datetime1">
              <a:rPr lang="en-US" smtClean="0"/>
              <a:t>11/3/19</a:t>
            </a:fld>
            <a:endParaRPr lang="en-US"/>
          </a:p>
        </p:txBody>
      </p:sp>
      <p:sp>
        <p:nvSpPr>
          <p:cNvPr id="5" name="Footer Placeholder 4">
            <a:extLst>
              <a:ext uri="{FF2B5EF4-FFF2-40B4-BE49-F238E27FC236}">
                <a16:creationId xmlns:a16="http://schemas.microsoft.com/office/drawing/2014/main" id="{3098E778-EFEC-486D-A0EC-306283F7019A}"/>
              </a:ext>
            </a:extLst>
          </p:cNvPr>
          <p:cNvSpPr>
            <a:spLocks noGrp="1"/>
          </p:cNvSpPr>
          <p:nvPr>
            <p:ph type="ftr" sz="quarter" idx="4"/>
          </p:nvPr>
        </p:nvSpPr>
        <p:spPr/>
        <p:txBody>
          <a:bodyPr/>
          <a:lstStyle/>
          <a:p>
            <a:endParaRPr lang="en-US"/>
          </a:p>
        </p:txBody>
      </p:sp>
      <p:sp>
        <p:nvSpPr>
          <p:cNvPr id="6" name="Header Placeholder 5">
            <a:extLst>
              <a:ext uri="{FF2B5EF4-FFF2-40B4-BE49-F238E27FC236}">
                <a16:creationId xmlns:a16="http://schemas.microsoft.com/office/drawing/2014/main" id="{DAF19534-F268-4281-B6EB-E6D38B562CAA}"/>
              </a:ext>
            </a:extLst>
          </p:cNvPr>
          <p:cNvSpPr>
            <a:spLocks noGrp="1"/>
          </p:cNvSpPr>
          <p:nvPr>
            <p:ph type="hdr" sz="quarter"/>
          </p:nvPr>
        </p:nvSpPr>
        <p:spPr/>
        <p:txBody>
          <a:bodyPr/>
          <a:lstStyle/>
          <a:p>
            <a:r>
              <a:rPr lang="en-US"/>
              <a:t>AI in the US Health Care System_ PB_ draft_ 9/8/2019</a:t>
            </a:r>
          </a:p>
        </p:txBody>
      </p:sp>
    </p:spTree>
    <p:extLst>
      <p:ext uri="{BB962C8B-B14F-4D97-AF65-F5344CB8AC3E}">
        <p14:creationId xmlns:p14="http://schemas.microsoft.com/office/powerpoint/2010/main" val="44641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D3262-1557-4E5A-8B7E-388C2FECB14B}" type="slidenum">
              <a:rPr lang="en-US" smtClean="0"/>
              <a:t>7</a:t>
            </a:fld>
            <a:endParaRPr lang="en-US"/>
          </a:p>
        </p:txBody>
      </p:sp>
      <p:sp>
        <p:nvSpPr>
          <p:cNvPr id="5" name="Date Placeholder 4">
            <a:extLst>
              <a:ext uri="{FF2B5EF4-FFF2-40B4-BE49-F238E27FC236}">
                <a16:creationId xmlns:a16="http://schemas.microsoft.com/office/drawing/2014/main" id="{2E907BB0-252E-4856-AF72-2D5565824DDF}"/>
              </a:ext>
            </a:extLst>
          </p:cNvPr>
          <p:cNvSpPr>
            <a:spLocks noGrp="1"/>
          </p:cNvSpPr>
          <p:nvPr>
            <p:ph type="dt" idx="1"/>
          </p:nvPr>
        </p:nvSpPr>
        <p:spPr/>
        <p:txBody>
          <a:bodyPr/>
          <a:lstStyle/>
          <a:p>
            <a:fld id="{1FE8A965-5E61-4E37-9A7C-B2E60E43FE42}" type="datetime1">
              <a:rPr lang="en-US" smtClean="0"/>
              <a:t>11/3/19</a:t>
            </a:fld>
            <a:endParaRPr lang="en-US"/>
          </a:p>
        </p:txBody>
      </p:sp>
      <p:sp>
        <p:nvSpPr>
          <p:cNvPr id="6" name="Footer Placeholder 5">
            <a:extLst>
              <a:ext uri="{FF2B5EF4-FFF2-40B4-BE49-F238E27FC236}">
                <a16:creationId xmlns:a16="http://schemas.microsoft.com/office/drawing/2014/main" id="{F36DC4BF-142C-4FA4-8A7B-B6A6D4430711}"/>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10C8FBBF-C2A9-4C89-8AE4-821837E2E555}"/>
              </a:ext>
            </a:extLst>
          </p:cNvPr>
          <p:cNvSpPr>
            <a:spLocks noGrp="1"/>
          </p:cNvSpPr>
          <p:nvPr>
            <p:ph type="hdr" sz="quarter"/>
          </p:nvPr>
        </p:nvSpPr>
        <p:spPr/>
        <p:txBody>
          <a:bodyPr/>
          <a:lstStyle/>
          <a:p>
            <a:r>
              <a:rPr lang="en-US"/>
              <a:t>AI in the US Health Care System_ PB_ draft_ 9/8/2019</a:t>
            </a:r>
          </a:p>
        </p:txBody>
      </p:sp>
    </p:spTree>
    <p:extLst>
      <p:ext uri="{BB962C8B-B14F-4D97-AF65-F5344CB8AC3E}">
        <p14:creationId xmlns:p14="http://schemas.microsoft.com/office/powerpoint/2010/main" val="3744551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(OCPL/AA Note: Added “biomedical” to synch with written paragraph)</a:t>
            </a:r>
          </a:p>
          <a:p>
            <a:r>
              <a:rPr lang="en-US" dirty="0"/>
              <a:t>(OCPL/AA Note: OCPL re-write of first bullet (Original: Ensuring correct expert assessment of over 80,000 research proposals a year))</a:t>
            </a:r>
          </a:p>
          <a:p>
            <a:endParaRPr lang="en-US" dirty="0"/>
          </a:p>
        </p:txBody>
      </p:sp>
      <p:sp>
        <p:nvSpPr>
          <p:cNvPr id="4" name="Slide Number Placeholder 3"/>
          <p:cNvSpPr>
            <a:spLocks noGrp="1"/>
          </p:cNvSpPr>
          <p:nvPr>
            <p:ph type="sldNum" sz="quarter" idx="5"/>
          </p:nvPr>
        </p:nvSpPr>
        <p:spPr/>
        <p:txBody>
          <a:bodyPr/>
          <a:lstStyle/>
          <a:p>
            <a:fld id="{531D3262-1557-4E5A-8B7E-388C2FECB14B}" type="slidenum">
              <a:rPr lang="en-US" smtClean="0"/>
              <a:t>8</a:t>
            </a:fld>
            <a:endParaRPr lang="en-US"/>
          </a:p>
        </p:txBody>
      </p:sp>
      <p:sp>
        <p:nvSpPr>
          <p:cNvPr id="5" name="Date Placeholder 4">
            <a:extLst>
              <a:ext uri="{FF2B5EF4-FFF2-40B4-BE49-F238E27FC236}">
                <a16:creationId xmlns:a16="http://schemas.microsoft.com/office/drawing/2014/main" id="{8FE4AEC9-7F7A-4F81-8C00-11896187AD62}"/>
              </a:ext>
            </a:extLst>
          </p:cNvPr>
          <p:cNvSpPr>
            <a:spLocks noGrp="1"/>
          </p:cNvSpPr>
          <p:nvPr>
            <p:ph type="dt" idx="1"/>
          </p:nvPr>
        </p:nvSpPr>
        <p:spPr/>
        <p:txBody>
          <a:bodyPr/>
          <a:lstStyle/>
          <a:p>
            <a:fld id="{E7861485-F0C8-4B22-BDF5-91D91BF2EFBC}" type="datetime1">
              <a:rPr lang="en-US" smtClean="0"/>
              <a:t>11/3/19</a:t>
            </a:fld>
            <a:endParaRPr lang="en-US"/>
          </a:p>
        </p:txBody>
      </p:sp>
      <p:sp>
        <p:nvSpPr>
          <p:cNvPr id="6" name="Footer Placeholder 5">
            <a:extLst>
              <a:ext uri="{FF2B5EF4-FFF2-40B4-BE49-F238E27FC236}">
                <a16:creationId xmlns:a16="http://schemas.microsoft.com/office/drawing/2014/main" id="{52CABA01-351C-4967-85A3-EA8149C3B55F}"/>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F8D73003-8C4E-40E9-88AF-0A1853A4BC35}"/>
              </a:ext>
            </a:extLst>
          </p:cNvPr>
          <p:cNvSpPr>
            <a:spLocks noGrp="1"/>
          </p:cNvSpPr>
          <p:nvPr>
            <p:ph type="hdr" sz="quarter"/>
          </p:nvPr>
        </p:nvSpPr>
        <p:spPr/>
        <p:txBody>
          <a:bodyPr/>
          <a:lstStyle/>
          <a:p>
            <a:r>
              <a:rPr lang="en-US"/>
              <a:t>AI in the US Health Care System_ PB_ draft_ 9/8/2019</a:t>
            </a:r>
          </a:p>
        </p:txBody>
      </p:sp>
    </p:spTree>
    <p:extLst>
      <p:ext uri="{BB962C8B-B14F-4D97-AF65-F5344CB8AC3E}">
        <p14:creationId xmlns:p14="http://schemas.microsoft.com/office/powerpoint/2010/main" val="3001219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1F7C5A09-FBF8-B447-BAED-553DDB79AD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80DE844F-3504-FA4C-A734-18AF2A93DE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365B3E6A-8D07-4249-A2B6-F6256D620D02}"/>
              </a:ext>
            </a:extLst>
          </p:cNvPr>
          <p:cNvSpPr>
            <a:spLocks noGrp="1"/>
          </p:cNvSpPr>
          <p:nvPr>
            <p:ph type="sldNum" sz="quarter" idx="5"/>
          </p:nvPr>
        </p:nvSpPr>
        <p:spPr/>
        <p:txBody>
          <a:bodyPr/>
          <a:lstStyle/>
          <a:p>
            <a:pPr>
              <a:defRPr/>
            </a:pPr>
            <a:fld id="{BC2C8493-B8D3-144D-A695-FD504CA88776}" type="slidenum">
              <a:rPr lang="en-US" smtClean="0"/>
              <a:pPr>
                <a:defRPr/>
              </a:pPr>
              <a:t>12</a:t>
            </a:fld>
            <a:endParaRPr lang="en-US"/>
          </a:p>
        </p:txBody>
      </p:sp>
      <p:sp>
        <p:nvSpPr>
          <p:cNvPr id="2" name="Date Placeholder 1">
            <a:extLst>
              <a:ext uri="{FF2B5EF4-FFF2-40B4-BE49-F238E27FC236}">
                <a16:creationId xmlns:a16="http://schemas.microsoft.com/office/drawing/2014/main" id="{F4E5CDAE-996C-4D3B-98C2-ED6A61F92BEF}"/>
              </a:ext>
            </a:extLst>
          </p:cNvPr>
          <p:cNvSpPr>
            <a:spLocks noGrp="1"/>
          </p:cNvSpPr>
          <p:nvPr>
            <p:ph type="dt" idx="1"/>
          </p:nvPr>
        </p:nvSpPr>
        <p:spPr/>
        <p:txBody>
          <a:bodyPr/>
          <a:lstStyle/>
          <a:p>
            <a:fld id="{DF82B976-891A-4482-A691-0DE41D109FA2}" type="datetime1">
              <a:rPr lang="en-US" smtClean="0"/>
              <a:t>11/3/19</a:t>
            </a:fld>
            <a:endParaRPr lang="en-US"/>
          </a:p>
        </p:txBody>
      </p:sp>
      <p:sp>
        <p:nvSpPr>
          <p:cNvPr id="3" name="Footer Placeholder 2">
            <a:extLst>
              <a:ext uri="{FF2B5EF4-FFF2-40B4-BE49-F238E27FC236}">
                <a16:creationId xmlns:a16="http://schemas.microsoft.com/office/drawing/2014/main" id="{A0221CAD-9B7C-4826-B309-61E27CCEC2B9}"/>
              </a:ext>
            </a:extLst>
          </p:cNvPr>
          <p:cNvSpPr>
            <a:spLocks noGrp="1"/>
          </p:cNvSpPr>
          <p:nvPr>
            <p:ph type="ftr" sz="quarter" idx="4"/>
          </p:nvPr>
        </p:nvSpPr>
        <p:spPr/>
        <p:txBody>
          <a:bodyPr/>
          <a:lstStyle/>
          <a:p>
            <a:endParaRPr lang="en-US"/>
          </a:p>
        </p:txBody>
      </p:sp>
      <p:sp>
        <p:nvSpPr>
          <p:cNvPr id="5" name="Header Placeholder 4">
            <a:extLst>
              <a:ext uri="{FF2B5EF4-FFF2-40B4-BE49-F238E27FC236}">
                <a16:creationId xmlns:a16="http://schemas.microsoft.com/office/drawing/2014/main" id="{C223F00E-9DEB-4E61-A3F5-184F9A31CE83}"/>
              </a:ext>
            </a:extLst>
          </p:cNvPr>
          <p:cNvSpPr>
            <a:spLocks noGrp="1"/>
          </p:cNvSpPr>
          <p:nvPr>
            <p:ph type="hdr" sz="quarter"/>
          </p:nvPr>
        </p:nvSpPr>
        <p:spPr/>
        <p:txBody>
          <a:bodyPr/>
          <a:lstStyle/>
          <a:p>
            <a:r>
              <a:rPr lang="en-US"/>
              <a:t>AI in the US Health Care System_ PB_ draft_ 9/8/2019</a:t>
            </a:r>
          </a:p>
        </p:txBody>
      </p:sp>
    </p:spTree>
    <p:extLst>
      <p:ext uri="{BB962C8B-B14F-4D97-AF65-F5344CB8AC3E}">
        <p14:creationId xmlns:p14="http://schemas.microsoft.com/office/powerpoint/2010/main" val="3155779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FHIR -&gt; FAIR</a:t>
            </a:r>
          </a:p>
        </p:txBody>
      </p:sp>
      <p:sp>
        <p:nvSpPr>
          <p:cNvPr id="4" name="Header Placeholder 3"/>
          <p:cNvSpPr>
            <a:spLocks noGrp="1"/>
          </p:cNvSpPr>
          <p:nvPr>
            <p:ph type="hdr" sz="quarter"/>
          </p:nvPr>
        </p:nvSpPr>
        <p:spPr/>
        <p:txBody>
          <a:bodyPr/>
          <a:lstStyle/>
          <a:p>
            <a:r>
              <a:rPr lang="en-US"/>
              <a:t>AI in the US Health Care System_ PB_ draft_ 9/8/2019</a:t>
            </a:r>
          </a:p>
        </p:txBody>
      </p:sp>
      <p:sp>
        <p:nvSpPr>
          <p:cNvPr id="5" name="Date Placeholder 4"/>
          <p:cNvSpPr>
            <a:spLocks noGrp="1"/>
          </p:cNvSpPr>
          <p:nvPr>
            <p:ph type="dt" idx="1"/>
          </p:nvPr>
        </p:nvSpPr>
        <p:spPr/>
        <p:txBody>
          <a:bodyPr/>
          <a:lstStyle/>
          <a:p>
            <a:fld id="{1AFE71F7-6CB1-4D79-A7D9-0D7BA28FF271}" type="datetime1">
              <a:rPr lang="en-US" smtClean="0"/>
              <a:t>11/3/19</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531D3262-1557-4E5A-8B7E-388C2FECB14B}" type="slidenum">
              <a:rPr lang="en-US" smtClean="0"/>
              <a:t>16</a:t>
            </a:fld>
            <a:endParaRPr lang="en-US"/>
          </a:p>
        </p:txBody>
      </p:sp>
    </p:spTree>
    <p:extLst>
      <p:ext uri="{BB962C8B-B14F-4D97-AF65-F5344CB8AC3E}">
        <p14:creationId xmlns:p14="http://schemas.microsoft.com/office/powerpoint/2010/main" val="69941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384E-B93D-442F-9CF3-50E1CE0778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658688-62C8-4F28-A138-4751F5B6F5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1C27CC-35AF-4550-9715-F8A561B684D4}"/>
              </a:ext>
            </a:extLst>
          </p:cNvPr>
          <p:cNvSpPr>
            <a:spLocks noGrp="1"/>
          </p:cNvSpPr>
          <p:nvPr>
            <p:ph type="dt" sz="half" idx="10"/>
          </p:nvPr>
        </p:nvSpPr>
        <p:spPr/>
        <p:txBody>
          <a:bodyPr/>
          <a:lstStyle/>
          <a:p>
            <a:fld id="{ADA5B847-EFD8-43B1-B723-E87287BD32D7}" type="datetimeFigureOut">
              <a:rPr lang="en-US" smtClean="0"/>
              <a:t>11/3/19</a:t>
            </a:fld>
            <a:endParaRPr lang="en-US"/>
          </a:p>
        </p:txBody>
      </p:sp>
      <p:sp>
        <p:nvSpPr>
          <p:cNvPr id="5" name="Footer Placeholder 4">
            <a:extLst>
              <a:ext uri="{FF2B5EF4-FFF2-40B4-BE49-F238E27FC236}">
                <a16:creationId xmlns:a16="http://schemas.microsoft.com/office/drawing/2014/main" id="{D55994BA-64D3-43A9-8B1A-45E3F37AD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40CCD-0E13-49DC-A24C-B4D4DD5B4B02}"/>
              </a:ext>
            </a:extLst>
          </p:cNvPr>
          <p:cNvSpPr>
            <a:spLocks noGrp="1"/>
          </p:cNvSpPr>
          <p:nvPr>
            <p:ph type="sldNum" sz="quarter" idx="12"/>
          </p:nvPr>
        </p:nvSpPr>
        <p:spPr/>
        <p:txBody>
          <a:bodyPr/>
          <a:lstStyle/>
          <a:p>
            <a:fld id="{AF90D2EB-B2E7-4D7C-A824-0C84772BCE82}" type="slidenum">
              <a:rPr lang="en-US" smtClean="0"/>
              <a:t>‹#›</a:t>
            </a:fld>
            <a:endParaRPr lang="en-US"/>
          </a:p>
        </p:txBody>
      </p:sp>
    </p:spTree>
    <p:extLst>
      <p:ext uri="{BB962C8B-B14F-4D97-AF65-F5344CB8AC3E}">
        <p14:creationId xmlns:p14="http://schemas.microsoft.com/office/powerpoint/2010/main" val="1771851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D251-D27C-41AB-8A57-B3BDC8B00D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4A5E06-B478-4D6B-8251-D009041749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CA77B-8EB3-468F-AE61-DF0CF049CE7D}"/>
              </a:ext>
            </a:extLst>
          </p:cNvPr>
          <p:cNvSpPr>
            <a:spLocks noGrp="1"/>
          </p:cNvSpPr>
          <p:nvPr>
            <p:ph type="dt" sz="half" idx="10"/>
          </p:nvPr>
        </p:nvSpPr>
        <p:spPr/>
        <p:txBody>
          <a:bodyPr/>
          <a:lstStyle/>
          <a:p>
            <a:fld id="{ADA5B847-EFD8-43B1-B723-E87287BD32D7}" type="datetimeFigureOut">
              <a:rPr lang="en-US" smtClean="0"/>
              <a:t>11/3/19</a:t>
            </a:fld>
            <a:endParaRPr lang="en-US"/>
          </a:p>
        </p:txBody>
      </p:sp>
      <p:sp>
        <p:nvSpPr>
          <p:cNvPr id="5" name="Footer Placeholder 4">
            <a:extLst>
              <a:ext uri="{FF2B5EF4-FFF2-40B4-BE49-F238E27FC236}">
                <a16:creationId xmlns:a16="http://schemas.microsoft.com/office/drawing/2014/main" id="{E60E50B2-030B-44BF-ABE4-5D2576E0F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05F62-90BD-4F1A-86D7-0C8DF6D3A67B}"/>
              </a:ext>
            </a:extLst>
          </p:cNvPr>
          <p:cNvSpPr>
            <a:spLocks noGrp="1"/>
          </p:cNvSpPr>
          <p:nvPr>
            <p:ph type="sldNum" sz="quarter" idx="12"/>
          </p:nvPr>
        </p:nvSpPr>
        <p:spPr/>
        <p:txBody>
          <a:bodyPr/>
          <a:lstStyle/>
          <a:p>
            <a:fld id="{AF90D2EB-B2E7-4D7C-A824-0C84772BCE82}" type="slidenum">
              <a:rPr lang="en-US" smtClean="0"/>
              <a:t>‹#›</a:t>
            </a:fld>
            <a:endParaRPr lang="en-US"/>
          </a:p>
        </p:txBody>
      </p:sp>
    </p:spTree>
    <p:extLst>
      <p:ext uri="{BB962C8B-B14F-4D97-AF65-F5344CB8AC3E}">
        <p14:creationId xmlns:p14="http://schemas.microsoft.com/office/powerpoint/2010/main" val="2822360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1D09D1-C1CD-4DEE-B66F-7A2096BB1F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133129-5F46-44F6-967A-2A8D8141F3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6934D-7C86-469D-AB85-256EA6461790}"/>
              </a:ext>
            </a:extLst>
          </p:cNvPr>
          <p:cNvSpPr>
            <a:spLocks noGrp="1"/>
          </p:cNvSpPr>
          <p:nvPr>
            <p:ph type="dt" sz="half" idx="10"/>
          </p:nvPr>
        </p:nvSpPr>
        <p:spPr/>
        <p:txBody>
          <a:bodyPr/>
          <a:lstStyle/>
          <a:p>
            <a:fld id="{ADA5B847-EFD8-43B1-B723-E87287BD32D7}" type="datetimeFigureOut">
              <a:rPr lang="en-US" smtClean="0"/>
              <a:t>11/3/19</a:t>
            </a:fld>
            <a:endParaRPr lang="en-US"/>
          </a:p>
        </p:txBody>
      </p:sp>
      <p:sp>
        <p:nvSpPr>
          <p:cNvPr id="5" name="Footer Placeholder 4">
            <a:extLst>
              <a:ext uri="{FF2B5EF4-FFF2-40B4-BE49-F238E27FC236}">
                <a16:creationId xmlns:a16="http://schemas.microsoft.com/office/drawing/2014/main" id="{A88BC7BC-4F86-4350-B56E-A0DD8A256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8EAD8-33F4-4D9A-8C93-B2ADB36BD065}"/>
              </a:ext>
            </a:extLst>
          </p:cNvPr>
          <p:cNvSpPr>
            <a:spLocks noGrp="1"/>
          </p:cNvSpPr>
          <p:nvPr>
            <p:ph type="sldNum" sz="quarter" idx="12"/>
          </p:nvPr>
        </p:nvSpPr>
        <p:spPr/>
        <p:txBody>
          <a:bodyPr/>
          <a:lstStyle/>
          <a:p>
            <a:fld id="{AF90D2EB-B2E7-4D7C-A824-0C84772BCE82}" type="slidenum">
              <a:rPr lang="en-US" smtClean="0"/>
              <a:t>‹#›</a:t>
            </a:fld>
            <a:endParaRPr lang="en-US"/>
          </a:p>
        </p:txBody>
      </p:sp>
    </p:spTree>
    <p:extLst>
      <p:ext uri="{BB962C8B-B14F-4D97-AF65-F5344CB8AC3E}">
        <p14:creationId xmlns:p14="http://schemas.microsoft.com/office/powerpoint/2010/main" val="2410760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NLM Photo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B8E949-6B6D-D442-8A0F-8F3CB3DF89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6349" y="6531"/>
            <a:ext cx="12238349" cy="6194243"/>
          </a:xfrm>
          <a:prstGeom prst="rect">
            <a:avLst/>
          </a:prstGeom>
        </p:spPr>
      </p:pic>
    </p:spTree>
    <p:extLst>
      <p:ext uri="{BB962C8B-B14F-4D97-AF65-F5344CB8AC3E}">
        <p14:creationId xmlns:p14="http://schemas.microsoft.com/office/powerpoint/2010/main" val="2980240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19583D6A-E53B-F14D-8B7A-CA248A9878A3}"/>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11/3/19</a:t>
            </a:fld>
            <a:endParaRPr lang="en-US" dirty="0"/>
          </a:p>
        </p:txBody>
      </p:sp>
    </p:spTree>
    <p:extLst>
      <p:ext uri="{BB962C8B-B14F-4D97-AF65-F5344CB8AC3E}">
        <p14:creationId xmlns:p14="http://schemas.microsoft.com/office/powerpoint/2010/main" val="1063922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latin typeface="+mn-lt"/>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6537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Slide Number Placeholder 5">
            <a:extLst>
              <a:ext uri="{FF2B5EF4-FFF2-40B4-BE49-F238E27FC236}">
                <a16:creationId xmlns:a16="http://schemas.microsoft.com/office/drawing/2014/main" id="{BFF2F0F7-EB99-F445-A707-7B7268E4E68E}"/>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11/3/19</a:t>
            </a:fld>
            <a:endParaRPr lang="en-US" dirty="0"/>
          </a:p>
        </p:txBody>
      </p:sp>
    </p:spTree>
    <p:extLst>
      <p:ext uri="{BB962C8B-B14F-4D97-AF65-F5344CB8AC3E}">
        <p14:creationId xmlns:p14="http://schemas.microsoft.com/office/powerpoint/2010/main" val="2919652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marL="685800" indent="-228600">
              <a:buFont typeface="Wingdings" panose="05000000000000000000" pitchFamily="2" charset="2"/>
              <a:buChar char="Ø"/>
              <a:defRPr>
                <a:solidFill>
                  <a:schemeClr val="tx1"/>
                </a:solidFill>
              </a:defRPr>
            </a:lvl2pPr>
            <a:lvl3pPr marL="1143000" indent="-228600">
              <a:buFont typeface="Wingdings" panose="05000000000000000000" pitchFamily="2" charset="2"/>
              <a:buChar cha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183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269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8076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97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0F7CB-7982-415D-B23F-56A1238730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E4891E-65A9-4733-9DC3-4A2D1ACE08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09314-9AAF-40C9-AD03-B2C335705F95}"/>
              </a:ext>
            </a:extLst>
          </p:cNvPr>
          <p:cNvSpPr>
            <a:spLocks noGrp="1"/>
          </p:cNvSpPr>
          <p:nvPr>
            <p:ph type="dt" sz="half" idx="10"/>
          </p:nvPr>
        </p:nvSpPr>
        <p:spPr/>
        <p:txBody>
          <a:bodyPr/>
          <a:lstStyle/>
          <a:p>
            <a:fld id="{ADA5B847-EFD8-43B1-B723-E87287BD32D7}" type="datetimeFigureOut">
              <a:rPr lang="en-US" smtClean="0"/>
              <a:t>11/3/19</a:t>
            </a:fld>
            <a:endParaRPr lang="en-US"/>
          </a:p>
        </p:txBody>
      </p:sp>
      <p:sp>
        <p:nvSpPr>
          <p:cNvPr id="5" name="Footer Placeholder 4">
            <a:extLst>
              <a:ext uri="{FF2B5EF4-FFF2-40B4-BE49-F238E27FC236}">
                <a16:creationId xmlns:a16="http://schemas.microsoft.com/office/drawing/2014/main" id="{EA3307FD-4C8C-4B9F-A165-5F06745AB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893BF-3860-4937-9F5F-4E74CEAC81F6}"/>
              </a:ext>
            </a:extLst>
          </p:cNvPr>
          <p:cNvSpPr>
            <a:spLocks noGrp="1"/>
          </p:cNvSpPr>
          <p:nvPr>
            <p:ph type="sldNum" sz="quarter" idx="12"/>
          </p:nvPr>
        </p:nvSpPr>
        <p:spPr/>
        <p:txBody>
          <a:bodyPr/>
          <a:lstStyle/>
          <a:p>
            <a:fld id="{AF90D2EB-B2E7-4D7C-A824-0C84772BCE82}" type="slidenum">
              <a:rPr lang="en-US" smtClean="0"/>
              <a:t>‹#›</a:t>
            </a:fld>
            <a:endParaRPr lang="en-US"/>
          </a:p>
        </p:txBody>
      </p:sp>
    </p:spTree>
    <p:extLst>
      <p:ext uri="{BB962C8B-B14F-4D97-AF65-F5344CB8AC3E}">
        <p14:creationId xmlns:p14="http://schemas.microsoft.com/office/powerpoint/2010/main" val="2891832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8114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Slide Number Placeholder 5">
            <a:extLst>
              <a:ext uri="{FF2B5EF4-FFF2-40B4-BE49-F238E27FC236}">
                <a16:creationId xmlns:a16="http://schemas.microsoft.com/office/drawing/2014/main" id="{02138666-DC84-FE4E-A028-2EC894128C50}"/>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11/3/19</a:t>
            </a:fld>
            <a:endParaRPr lang="en-US" dirty="0"/>
          </a:p>
        </p:txBody>
      </p:sp>
    </p:spTree>
    <p:extLst>
      <p:ext uri="{BB962C8B-B14F-4D97-AF65-F5344CB8AC3E}">
        <p14:creationId xmlns:p14="http://schemas.microsoft.com/office/powerpoint/2010/main" val="2292816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E65C1B8D-8D1F-3F42-B941-0D573D4D78B2}"/>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11/3/19</a:t>
            </a:fld>
            <a:endParaRPr lang="en-US" dirty="0"/>
          </a:p>
        </p:txBody>
      </p:sp>
    </p:spTree>
    <p:extLst>
      <p:ext uri="{BB962C8B-B14F-4D97-AF65-F5344CB8AC3E}">
        <p14:creationId xmlns:p14="http://schemas.microsoft.com/office/powerpoint/2010/main" val="102956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42F7567B-1C9A-8A4E-A71E-66D12D824C3E}"/>
              </a:ext>
            </a:extLst>
          </p:cNvPr>
          <p:cNvSpPr>
            <a:spLocks noGrp="1"/>
          </p:cNvSpPr>
          <p:nvPr>
            <p:ph type="sldNum" sz="quarter" idx="4"/>
          </p:nvPr>
        </p:nvSpPr>
        <p:spPr>
          <a:xfrm>
            <a:off x="11459028" y="6640286"/>
            <a:ext cx="569685" cy="217714"/>
          </a:xfrm>
          <a:prstGeom prst="rect">
            <a:avLst/>
          </a:prstGeom>
        </p:spPr>
        <p:txBody>
          <a:bodyPr vert="horz" lIns="91440" tIns="45720" rIns="91440" bIns="45720" rtlCol="0" anchor="ctr"/>
          <a:lstStyle>
            <a:lvl1pPr algn="r">
              <a:defRPr sz="900">
                <a:solidFill>
                  <a:schemeClr val="bg2"/>
                </a:solidFill>
              </a:defRPr>
            </a:lvl1pPr>
          </a:lstStyle>
          <a:p>
            <a:fld id="{CB2D4932-8D25-8248-A15A-7B3826CCD9D6}" type="datetime1">
              <a:rPr lang="en-US" smtClean="0"/>
              <a:pPr/>
              <a:t>11/3/19</a:t>
            </a:fld>
            <a:endParaRPr lang="en-US" dirty="0"/>
          </a:p>
        </p:txBody>
      </p:sp>
    </p:spTree>
    <p:extLst>
      <p:ext uri="{BB962C8B-B14F-4D97-AF65-F5344CB8AC3E}">
        <p14:creationId xmlns:p14="http://schemas.microsoft.com/office/powerpoint/2010/main" val="294890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 Plai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7" name="Content Placeholder 6"/>
          <p:cNvSpPr>
            <a:spLocks noGrp="1"/>
          </p:cNvSpPr>
          <p:nvPr>
            <p:ph sz="quarter" idx="10" hasCustomPrompt="1"/>
          </p:nvPr>
        </p:nvSpPr>
        <p:spPr>
          <a:xfrm>
            <a:off x="838200" y="1920875"/>
            <a:ext cx="10515600" cy="393065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766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nternal w/Ru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3"/>
            <a:ext cx="11074400" cy="642867"/>
          </a:xfrm>
          <a:prstGeom prst="rect">
            <a:avLst/>
          </a:prstGeom>
        </p:spPr>
        <p:txBody>
          <a:bodyPr/>
          <a:lstStyle>
            <a:lvl1pPr algn="l">
              <a:defRPr sz="2700" b="1">
                <a:solidFill>
                  <a:srgbClr val="4963AE"/>
                </a:solidFill>
                <a:latin typeface="Arial" pitchFamily="34" charset="0"/>
                <a:cs typeface="Arial" pitchFamily="34" charset="0"/>
              </a:defRPr>
            </a:lvl1pPr>
          </a:lstStyle>
          <a:p>
            <a:r>
              <a:rPr lang="en-US" dirty="0"/>
              <a:t>Click to edit Master title style</a:t>
            </a:r>
          </a:p>
        </p:txBody>
      </p:sp>
      <p:cxnSp>
        <p:nvCxnSpPr>
          <p:cNvPr id="5" name="Straight Connector 4"/>
          <p:cNvCxnSpPr/>
          <p:nvPr userDrawn="1"/>
        </p:nvCxnSpPr>
        <p:spPr>
          <a:xfrm>
            <a:off x="626533" y="917505"/>
            <a:ext cx="11057467" cy="0"/>
          </a:xfrm>
          <a:prstGeom prst="line">
            <a:avLst/>
          </a:prstGeom>
          <a:ln w="12700">
            <a:solidFill>
              <a:srgbClr val="9CC52D"/>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6"/>
          <p:cNvSpPr>
            <a:spLocks noGrp="1"/>
          </p:cNvSpPr>
          <p:nvPr>
            <p:ph sz="quarter" idx="12"/>
          </p:nvPr>
        </p:nvSpPr>
        <p:spPr>
          <a:xfrm>
            <a:off x="609600" y="976313"/>
            <a:ext cx="11074400" cy="5029200"/>
          </a:xfrm>
          <a:prstGeom prst="rect">
            <a:avLst/>
          </a:prstGeom>
        </p:spPr>
        <p:txBody>
          <a:bodyPr/>
          <a:lstStyle>
            <a:lvl1pPr>
              <a:lnSpc>
                <a:spcPct val="125000"/>
              </a:lnSpc>
              <a:spcBef>
                <a:spcPts val="0"/>
              </a:spcBef>
              <a:spcAft>
                <a:spcPts val="750"/>
              </a:spcAft>
              <a:buClr>
                <a:srgbClr val="4963AE"/>
              </a:buClr>
              <a:buSzPct val="135000"/>
              <a:defRPr sz="1800">
                <a:latin typeface="Arial" pitchFamily="34" charset="0"/>
                <a:cs typeface="Arial" pitchFamily="34" charset="0"/>
              </a:defRPr>
            </a:lvl1pPr>
            <a:lvl2pPr marL="557213" indent="-214313">
              <a:lnSpc>
                <a:spcPct val="125000"/>
              </a:lnSpc>
              <a:spcBef>
                <a:spcPts val="0"/>
              </a:spcBef>
              <a:spcAft>
                <a:spcPts val="750"/>
              </a:spcAft>
              <a:buClr>
                <a:srgbClr val="4963AE"/>
              </a:buClr>
              <a:buSzPct val="135000"/>
              <a:buFont typeface="Courier New" pitchFamily="49" charset="0"/>
              <a:buChar char="o"/>
              <a:defRPr sz="1200">
                <a:latin typeface="Arial" pitchFamily="34" charset="0"/>
                <a:cs typeface="Arial" pitchFamily="34" charset="0"/>
              </a:defRPr>
            </a:lvl2pPr>
            <a:lvl3pPr>
              <a:lnSpc>
                <a:spcPct val="125000"/>
              </a:lnSpc>
              <a:spcBef>
                <a:spcPts val="0"/>
              </a:spcBef>
              <a:spcAft>
                <a:spcPts val="750"/>
              </a:spcAft>
              <a:buClr>
                <a:srgbClr val="4963AE"/>
              </a:buClr>
              <a:buSzPct val="135000"/>
              <a:defRPr sz="1200">
                <a:latin typeface="Arial" pitchFamily="34" charset="0"/>
                <a:cs typeface="Arial" pitchFamily="34" charset="0"/>
              </a:defRPr>
            </a:lvl3pPr>
            <a:lvl4pPr>
              <a:lnSpc>
                <a:spcPct val="125000"/>
              </a:lnSpc>
              <a:spcBef>
                <a:spcPts val="0"/>
              </a:spcBef>
              <a:spcAft>
                <a:spcPts val="750"/>
              </a:spcAft>
              <a:buClr>
                <a:srgbClr val="4963AE"/>
              </a:buClr>
              <a:buSzPct val="135000"/>
              <a:defRPr sz="1200">
                <a:latin typeface="Arial" pitchFamily="34" charset="0"/>
                <a:cs typeface="Arial" pitchFamily="34" charset="0"/>
              </a:defRPr>
            </a:lvl4pPr>
            <a:lvl5pPr>
              <a:lnSpc>
                <a:spcPct val="125000"/>
              </a:lnSpc>
              <a:spcBef>
                <a:spcPts val="0"/>
              </a:spcBef>
              <a:spcAft>
                <a:spcPts val="750"/>
              </a:spcAft>
              <a:buClr>
                <a:srgbClr val="4963AE"/>
              </a:buClr>
              <a:buSzPct val="135000"/>
              <a:defRPr sz="12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055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4086D-C828-4DFC-9E24-FC2B4C14B6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5B7CE9-F831-49C2-809B-EF106803CA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54F221-CC13-470D-943A-7919ED7C2CF1}"/>
              </a:ext>
            </a:extLst>
          </p:cNvPr>
          <p:cNvSpPr>
            <a:spLocks noGrp="1"/>
          </p:cNvSpPr>
          <p:nvPr>
            <p:ph type="dt" sz="half" idx="10"/>
          </p:nvPr>
        </p:nvSpPr>
        <p:spPr/>
        <p:txBody>
          <a:bodyPr/>
          <a:lstStyle/>
          <a:p>
            <a:fld id="{ADA5B847-EFD8-43B1-B723-E87287BD32D7}" type="datetimeFigureOut">
              <a:rPr lang="en-US" smtClean="0"/>
              <a:t>11/3/19</a:t>
            </a:fld>
            <a:endParaRPr lang="en-US"/>
          </a:p>
        </p:txBody>
      </p:sp>
      <p:sp>
        <p:nvSpPr>
          <p:cNvPr id="5" name="Footer Placeholder 4">
            <a:extLst>
              <a:ext uri="{FF2B5EF4-FFF2-40B4-BE49-F238E27FC236}">
                <a16:creationId xmlns:a16="http://schemas.microsoft.com/office/drawing/2014/main" id="{24299AEC-3FA9-4D1A-8C34-39916A678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BB316-C909-4462-BB14-45DEAD03AC54}"/>
              </a:ext>
            </a:extLst>
          </p:cNvPr>
          <p:cNvSpPr>
            <a:spLocks noGrp="1"/>
          </p:cNvSpPr>
          <p:nvPr>
            <p:ph type="sldNum" sz="quarter" idx="12"/>
          </p:nvPr>
        </p:nvSpPr>
        <p:spPr/>
        <p:txBody>
          <a:bodyPr/>
          <a:lstStyle/>
          <a:p>
            <a:fld id="{AF90D2EB-B2E7-4D7C-A824-0C84772BCE82}" type="slidenum">
              <a:rPr lang="en-US" smtClean="0"/>
              <a:t>‹#›</a:t>
            </a:fld>
            <a:endParaRPr lang="en-US"/>
          </a:p>
        </p:txBody>
      </p:sp>
    </p:spTree>
    <p:extLst>
      <p:ext uri="{BB962C8B-B14F-4D97-AF65-F5344CB8AC3E}">
        <p14:creationId xmlns:p14="http://schemas.microsoft.com/office/powerpoint/2010/main" val="298123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9964-6D76-433C-8DE3-CDDBAD176F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855313-3B63-409D-B6E8-15CDBF1E79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4D4DD8-23BE-4095-82E8-77F2CFC3EF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C63BFE-5CFD-49E0-A635-E96B4E22C363}"/>
              </a:ext>
            </a:extLst>
          </p:cNvPr>
          <p:cNvSpPr>
            <a:spLocks noGrp="1"/>
          </p:cNvSpPr>
          <p:nvPr>
            <p:ph type="dt" sz="half" idx="10"/>
          </p:nvPr>
        </p:nvSpPr>
        <p:spPr/>
        <p:txBody>
          <a:bodyPr/>
          <a:lstStyle/>
          <a:p>
            <a:fld id="{ADA5B847-EFD8-43B1-B723-E87287BD32D7}" type="datetimeFigureOut">
              <a:rPr lang="en-US" smtClean="0"/>
              <a:t>11/3/19</a:t>
            </a:fld>
            <a:endParaRPr lang="en-US"/>
          </a:p>
        </p:txBody>
      </p:sp>
      <p:sp>
        <p:nvSpPr>
          <p:cNvPr id="6" name="Footer Placeholder 5">
            <a:extLst>
              <a:ext uri="{FF2B5EF4-FFF2-40B4-BE49-F238E27FC236}">
                <a16:creationId xmlns:a16="http://schemas.microsoft.com/office/drawing/2014/main" id="{0A2915FE-759A-4F9E-9110-22FD92A39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9B5AFC-DC18-4481-8DCA-C2CB83E92641}"/>
              </a:ext>
            </a:extLst>
          </p:cNvPr>
          <p:cNvSpPr>
            <a:spLocks noGrp="1"/>
          </p:cNvSpPr>
          <p:nvPr>
            <p:ph type="sldNum" sz="quarter" idx="12"/>
          </p:nvPr>
        </p:nvSpPr>
        <p:spPr/>
        <p:txBody>
          <a:bodyPr/>
          <a:lstStyle/>
          <a:p>
            <a:fld id="{AF90D2EB-B2E7-4D7C-A824-0C84772BCE82}" type="slidenum">
              <a:rPr lang="en-US" smtClean="0"/>
              <a:t>‹#›</a:t>
            </a:fld>
            <a:endParaRPr lang="en-US"/>
          </a:p>
        </p:txBody>
      </p:sp>
    </p:spTree>
    <p:extLst>
      <p:ext uri="{BB962C8B-B14F-4D97-AF65-F5344CB8AC3E}">
        <p14:creationId xmlns:p14="http://schemas.microsoft.com/office/powerpoint/2010/main" val="303302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1840-58CB-4335-A2FA-6FDCAB579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12EA33-B308-432F-AC67-AA0EBBAEFD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38806A-03AF-4814-B303-7F5E103874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68B55D-E0E4-4787-986C-00D0FE3821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7C1721-6808-476C-8D41-D757AF0979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8130C8-4E27-4D52-8C27-D7A6585BEACF}"/>
              </a:ext>
            </a:extLst>
          </p:cNvPr>
          <p:cNvSpPr>
            <a:spLocks noGrp="1"/>
          </p:cNvSpPr>
          <p:nvPr>
            <p:ph type="dt" sz="half" idx="10"/>
          </p:nvPr>
        </p:nvSpPr>
        <p:spPr/>
        <p:txBody>
          <a:bodyPr/>
          <a:lstStyle/>
          <a:p>
            <a:fld id="{ADA5B847-EFD8-43B1-B723-E87287BD32D7}" type="datetimeFigureOut">
              <a:rPr lang="en-US" smtClean="0"/>
              <a:t>11/3/19</a:t>
            </a:fld>
            <a:endParaRPr lang="en-US"/>
          </a:p>
        </p:txBody>
      </p:sp>
      <p:sp>
        <p:nvSpPr>
          <p:cNvPr id="8" name="Footer Placeholder 7">
            <a:extLst>
              <a:ext uri="{FF2B5EF4-FFF2-40B4-BE49-F238E27FC236}">
                <a16:creationId xmlns:a16="http://schemas.microsoft.com/office/drawing/2014/main" id="{40139388-8AA0-4211-8A13-8E29296973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027F6F-50CA-4EB8-A213-1BFA3501597E}"/>
              </a:ext>
            </a:extLst>
          </p:cNvPr>
          <p:cNvSpPr>
            <a:spLocks noGrp="1"/>
          </p:cNvSpPr>
          <p:nvPr>
            <p:ph type="sldNum" sz="quarter" idx="12"/>
          </p:nvPr>
        </p:nvSpPr>
        <p:spPr/>
        <p:txBody>
          <a:bodyPr/>
          <a:lstStyle/>
          <a:p>
            <a:fld id="{AF90D2EB-B2E7-4D7C-A824-0C84772BCE82}" type="slidenum">
              <a:rPr lang="en-US" smtClean="0"/>
              <a:t>‹#›</a:t>
            </a:fld>
            <a:endParaRPr lang="en-US"/>
          </a:p>
        </p:txBody>
      </p:sp>
    </p:spTree>
    <p:extLst>
      <p:ext uri="{BB962C8B-B14F-4D97-AF65-F5344CB8AC3E}">
        <p14:creationId xmlns:p14="http://schemas.microsoft.com/office/powerpoint/2010/main" val="368207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2B01-0892-4FEC-8E8F-C268C13314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2712A9-D5BF-4AAD-8AFF-DC75103D6317}"/>
              </a:ext>
            </a:extLst>
          </p:cNvPr>
          <p:cNvSpPr>
            <a:spLocks noGrp="1"/>
          </p:cNvSpPr>
          <p:nvPr>
            <p:ph type="dt" sz="half" idx="10"/>
          </p:nvPr>
        </p:nvSpPr>
        <p:spPr/>
        <p:txBody>
          <a:bodyPr/>
          <a:lstStyle/>
          <a:p>
            <a:fld id="{ADA5B847-EFD8-43B1-B723-E87287BD32D7}" type="datetimeFigureOut">
              <a:rPr lang="en-US" smtClean="0"/>
              <a:t>11/3/19</a:t>
            </a:fld>
            <a:endParaRPr lang="en-US"/>
          </a:p>
        </p:txBody>
      </p:sp>
      <p:sp>
        <p:nvSpPr>
          <p:cNvPr id="4" name="Footer Placeholder 3">
            <a:extLst>
              <a:ext uri="{FF2B5EF4-FFF2-40B4-BE49-F238E27FC236}">
                <a16:creationId xmlns:a16="http://schemas.microsoft.com/office/drawing/2014/main" id="{728C4732-0B09-401E-9CE5-94CBDD37D8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538B66-2F82-4516-9F50-45C9A2182BF6}"/>
              </a:ext>
            </a:extLst>
          </p:cNvPr>
          <p:cNvSpPr>
            <a:spLocks noGrp="1"/>
          </p:cNvSpPr>
          <p:nvPr>
            <p:ph type="sldNum" sz="quarter" idx="12"/>
          </p:nvPr>
        </p:nvSpPr>
        <p:spPr/>
        <p:txBody>
          <a:bodyPr/>
          <a:lstStyle/>
          <a:p>
            <a:fld id="{AF90D2EB-B2E7-4D7C-A824-0C84772BCE82}" type="slidenum">
              <a:rPr lang="en-US" smtClean="0"/>
              <a:t>‹#›</a:t>
            </a:fld>
            <a:endParaRPr lang="en-US"/>
          </a:p>
        </p:txBody>
      </p:sp>
    </p:spTree>
    <p:extLst>
      <p:ext uri="{BB962C8B-B14F-4D97-AF65-F5344CB8AC3E}">
        <p14:creationId xmlns:p14="http://schemas.microsoft.com/office/powerpoint/2010/main" val="2244623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33670B-4E11-471D-B31A-C82EA114CB26}"/>
              </a:ext>
            </a:extLst>
          </p:cNvPr>
          <p:cNvSpPr>
            <a:spLocks noGrp="1"/>
          </p:cNvSpPr>
          <p:nvPr>
            <p:ph type="dt" sz="half" idx="10"/>
          </p:nvPr>
        </p:nvSpPr>
        <p:spPr/>
        <p:txBody>
          <a:bodyPr/>
          <a:lstStyle/>
          <a:p>
            <a:fld id="{ADA5B847-EFD8-43B1-B723-E87287BD32D7}" type="datetimeFigureOut">
              <a:rPr lang="en-US" smtClean="0"/>
              <a:t>11/3/19</a:t>
            </a:fld>
            <a:endParaRPr lang="en-US"/>
          </a:p>
        </p:txBody>
      </p:sp>
      <p:sp>
        <p:nvSpPr>
          <p:cNvPr id="3" name="Footer Placeholder 2">
            <a:extLst>
              <a:ext uri="{FF2B5EF4-FFF2-40B4-BE49-F238E27FC236}">
                <a16:creationId xmlns:a16="http://schemas.microsoft.com/office/drawing/2014/main" id="{E92910CD-5AE9-4544-9EF1-D2962123EF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C8FBE9-2D76-40F1-9FFD-AD31CA77809F}"/>
              </a:ext>
            </a:extLst>
          </p:cNvPr>
          <p:cNvSpPr>
            <a:spLocks noGrp="1"/>
          </p:cNvSpPr>
          <p:nvPr>
            <p:ph type="sldNum" sz="quarter" idx="12"/>
          </p:nvPr>
        </p:nvSpPr>
        <p:spPr/>
        <p:txBody>
          <a:bodyPr/>
          <a:lstStyle/>
          <a:p>
            <a:fld id="{AF90D2EB-B2E7-4D7C-A824-0C84772BCE82}" type="slidenum">
              <a:rPr lang="en-US" smtClean="0"/>
              <a:t>‹#›</a:t>
            </a:fld>
            <a:endParaRPr lang="en-US"/>
          </a:p>
        </p:txBody>
      </p:sp>
    </p:spTree>
    <p:extLst>
      <p:ext uri="{BB962C8B-B14F-4D97-AF65-F5344CB8AC3E}">
        <p14:creationId xmlns:p14="http://schemas.microsoft.com/office/powerpoint/2010/main" val="424378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BFD-1637-496C-AA56-2F05EF893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A755A6-B177-45A8-A682-87C0C4AABB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5CA8E6-2969-4B89-8570-A7646A678B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4445EC-8CEE-4A5B-9E8C-99BCF4468EB1}"/>
              </a:ext>
            </a:extLst>
          </p:cNvPr>
          <p:cNvSpPr>
            <a:spLocks noGrp="1"/>
          </p:cNvSpPr>
          <p:nvPr>
            <p:ph type="dt" sz="half" idx="10"/>
          </p:nvPr>
        </p:nvSpPr>
        <p:spPr/>
        <p:txBody>
          <a:bodyPr/>
          <a:lstStyle/>
          <a:p>
            <a:fld id="{ADA5B847-EFD8-43B1-B723-E87287BD32D7}" type="datetimeFigureOut">
              <a:rPr lang="en-US" smtClean="0"/>
              <a:t>11/3/19</a:t>
            </a:fld>
            <a:endParaRPr lang="en-US"/>
          </a:p>
        </p:txBody>
      </p:sp>
      <p:sp>
        <p:nvSpPr>
          <p:cNvPr id="6" name="Footer Placeholder 5">
            <a:extLst>
              <a:ext uri="{FF2B5EF4-FFF2-40B4-BE49-F238E27FC236}">
                <a16:creationId xmlns:a16="http://schemas.microsoft.com/office/drawing/2014/main" id="{036C4D4D-36F2-4630-8940-A2B8E78ED9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DC382C-16AF-4A96-B32F-4E8DEFBCAE60}"/>
              </a:ext>
            </a:extLst>
          </p:cNvPr>
          <p:cNvSpPr>
            <a:spLocks noGrp="1"/>
          </p:cNvSpPr>
          <p:nvPr>
            <p:ph type="sldNum" sz="quarter" idx="12"/>
          </p:nvPr>
        </p:nvSpPr>
        <p:spPr/>
        <p:txBody>
          <a:bodyPr/>
          <a:lstStyle/>
          <a:p>
            <a:fld id="{AF90D2EB-B2E7-4D7C-A824-0C84772BCE82}" type="slidenum">
              <a:rPr lang="en-US" smtClean="0"/>
              <a:t>‹#›</a:t>
            </a:fld>
            <a:endParaRPr lang="en-US"/>
          </a:p>
        </p:txBody>
      </p:sp>
    </p:spTree>
    <p:extLst>
      <p:ext uri="{BB962C8B-B14F-4D97-AF65-F5344CB8AC3E}">
        <p14:creationId xmlns:p14="http://schemas.microsoft.com/office/powerpoint/2010/main" val="407498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E7E9A-C037-4CF4-8673-A010451E1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DAB376-1FE8-4C35-8C2C-92767A0447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429CE5-95F8-4860-8B87-CA3209C424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5447D-049A-436F-AA53-16471EC7FCFC}"/>
              </a:ext>
            </a:extLst>
          </p:cNvPr>
          <p:cNvSpPr>
            <a:spLocks noGrp="1"/>
          </p:cNvSpPr>
          <p:nvPr>
            <p:ph type="dt" sz="half" idx="10"/>
          </p:nvPr>
        </p:nvSpPr>
        <p:spPr/>
        <p:txBody>
          <a:bodyPr/>
          <a:lstStyle/>
          <a:p>
            <a:fld id="{ADA5B847-EFD8-43B1-B723-E87287BD32D7}" type="datetimeFigureOut">
              <a:rPr lang="en-US" smtClean="0"/>
              <a:t>11/3/19</a:t>
            </a:fld>
            <a:endParaRPr lang="en-US"/>
          </a:p>
        </p:txBody>
      </p:sp>
      <p:sp>
        <p:nvSpPr>
          <p:cNvPr id="6" name="Footer Placeholder 5">
            <a:extLst>
              <a:ext uri="{FF2B5EF4-FFF2-40B4-BE49-F238E27FC236}">
                <a16:creationId xmlns:a16="http://schemas.microsoft.com/office/drawing/2014/main" id="{B633D81E-9229-4B29-9724-9AE12F3DB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354BBC-FEE5-4AC3-8D7A-63EA7A282059}"/>
              </a:ext>
            </a:extLst>
          </p:cNvPr>
          <p:cNvSpPr>
            <a:spLocks noGrp="1"/>
          </p:cNvSpPr>
          <p:nvPr>
            <p:ph type="sldNum" sz="quarter" idx="12"/>
          </p:nvPr>
        </p:nvSpPr>
        <p:spPr/>
        <p:txBody>
          <a:bodyPr/>
          <a:lstStyle/>
          <a:p>
            <a:fld id="{AF90D2EB-B2E7-4D7C-A824-0C84772BCE82}" type="slidenum">
              <a:rPr lang="en-US" smtClean="0"/>
              <a:t>‹#›</a:t>
            </a:fld>
            <a:endParaRPr lang="en-US"/>
          </a:p>
        </p:txBody>
      </p:sp>
    </p:spTree>
    <p:extLst>
      <p:ext uri="{BB962C8B-B14F-4D97-AF65-F5344CB8AC3E}">
        <p14:creationId xmlns:p14="http://schemas.microsoft.com/office/powerpoint/2010/main" val="289285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gi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F016F9-0405-4C22-A897-8A1BB0087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4A7E08-F7C5-42C2-88D7-FE478C5D8B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CA4F7-E283-487B-9439-01F5FA831C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5B847-EFD8-43B1-B723-E87287BD32D7}" type="datetimeFigureOut">
              <a:rPr lang="en-US" smtClean="0"/>
              <a:t>11/3/19</a:t>
            </a:fld>
            <a:endParaRPr lang="en-US"/>
          </a:p>
        </p:txBody>
      </p:sp>
      <p:sp>
        <p:nvSpPr>
          <p:cNvPr id="5" name="Footer Placeholder 4">
            <a:extLst>
              <a:ext uri="{FF2B5EF4-FFF2-40B4-BE49-F238E27FC236}">
                <a16:creationId xmlns:a16="http://schemas.microsoft.com/office/drawing/2014/main" id="{12750C0E-7873-48CD-A0A3-D0EB0886E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76B925-19B5-4B05-BF8A-BF08E2B170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0D2EB-B2E7-4D7C-A824-0C84772BCE82}" type="slidenum">
              <a:rPr lang="en-US" smtClean="0"/>
              <a:t>‹#›</a:t>
            </a:fld>
            <a:endParaRPr lang="en-US"/>
          </a:p>
        </p:txBody>
      </p:sp>
    </p:spTree>
    <p:extLst>
      <p:ext uri="{BB962C8B-B14F-4D97-AF65-F5344CB8AC3E}">
        <p14:creationId xmlns:p14="http://schemas.microsoft.com/office/powerpoint/2010/main" val="427915391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42959" y="6200188"/>
            <a:ext cx="12234959" cy="822960"/>
          </a:xfrm>
          <a:prstGeom prst="rect">
            <a:avLst/>
          </a:prstGeom>
          <a:solidFill>
            <a:srgbClr val="1B5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E9C89A5-AD68-AC47-B082-205148EC083C}"/>
              </a:ext>
            </a:extLst>
          </p:cNvPr>
          <p:cNvPicPr>
            <a:picLocks noChangeAspect="1"/>
          </p:cNvPicPr>
          <p:nvPr userDrawn="1"/>
        </p:nvPicPr>
        <p:blipFill>
          <a:blip r:embed="rId16" cstate="print">
            <a:extLst>
              <a:ext uri="{28A0092B-C50C-407E-A947-70E740481C1C}">
                <a14:useLocalDpi xmlns:a14="http://schemas.microsoft.com/office/drawing/2010/main"/>
              </a:ext>
            </a:extLst>
          </a:blip>
          <a:srcRect/>
          <a:stretch/>
        </p:blipFill>
        <p:spPr>
          <a:xfrm>
            <a:off x="220815" y="6182827"/>
            <a:ext cx="3665489" cy="709898"/>
          </a:xfrm>
          <a:prstGeom prst="rect">
            <a:avLst/>
          </a:prstGeom>
        </p:spPr>
      </p:pic>
    </p:spTree>
    <p:extLst>
      <p:ext uri="{BB962C8B-B14F-4D97-AF65-F5344CB8AC3E}">
        <p14:creationId xmlns:p14="http://schemas.microsoft.com/office/powerpoint/2010/main" val="402167756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705" r:id="rId14"/>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bi.nlm.nih.gov/pubmed/?term=loprovfigshare%5bFilter%5d+OR+loprovdryaddb%5bFilter%5d" TargetMode="External"/><Relationship Id="rId2" Type="http://schemas.openxmlformats.org/officeDocument/2006/relationships/image" Target="../media/image63.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6.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1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hyperlink" Target="https://creativecommons.org/licenses/by-sa/3.0/" TargetMode="External"/><Relationship Id="rId4" Type="http://schemas.openxmlformats.org/officeDocument/2006/relationships/hyperlink" Target="http://vimeo.com/14251599"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svg"/><Relationship Id="rId3" Type="http://schemas.openxmlformats.org/officeDocument/2006/relationships/image" Target="../media/image78.svg"/><Relationship Id="rId21" Type="http://schemas.openxmlformats.org/officeDocument/2006/relationships/image" Target="../media/image96.png"/><Relationship Id="rId7" Type="http://schemas.openxmlformats.org/officeDocument/2006/relationships/image" Target="../media/image82.svg"/><Relationship Id="rId12" Type="http://schemas.openxmlformats.org/officeDocument/2006/relationships/image" Target="../media/image87.svg"/><Relationship Id="rId17" Type="http://schemas.openxmlformats.org/officeDocument/2006/relationships/image" Target="../media/image92.png"/><Relationship Id="rId2" Type="http://schemas.openxmlformats.org/officeDocument/2006/relationships/image" Target="../media/image77.png"/><Relationship Id="rId16" Type="http://schemas.openxmlformats.org/officeDocument/2006/relationships/image" Target="../media/image91.svg"/><Relationship Id="rId20" Type="http://schemas.openxmlformats.org/officeDocument/2006/relationships/image" Target="../media/image95.svg"/><Relationship Id="rId1" Type="http://schemas.openxmlformats.org/officeDocument/2006/relationships/slideLayout" Target="../slideLayouts/slideLayout19.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sv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svg"/><Relationship Id="rId22" Type="http://schemas.openxmlformats.org/officeDocument/2006/relationships/image" Target="../media/image97.svg"/></Relationships>
</file>

<file path=ppt/slides/_rels/slide2.xml.rels><?xml version="1.0" encoding="UTF-8" standalone="yes"?>
<Relationships xmlns="http://schemas.openxmlformats.org/package/2006/relationships"><Relationship Id="rId13" Type="http://schemas.openxmlformats.org/officeDocument/2006/relationships/image" Target="../media/image14.jpeg"/><Relationship Id="rId18" Type="http://schemas.openxmlformats.org/officeDocument/2006/relationships/image" Target="../media/image19.gif"/><Relationship Id="rId26" Type="http://schemas.openxmlformats.org/officeDocument/2006/relationships/image" Target="../media/image27.png"/><Relationship Id="rId21" Type="http://schemas.openxmlformats.org/officeDocument/2006/relationships/image" Target="../media/image22.png"/><Relationship Id="rId34" Type="http://schemas.openxmlformats.org/officeDocument/2006/relationships/image" Target="../media/image35.jpe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jpg"/><Relationship Id="rId33" Type="http://schemas.openxmlformats.org/officeDocument/2006/relationships/image" Target="../media/image34.png"/><Relationship Id="rId38" Type="http://schemas.openxmlformats.org/officeDocument/2006/relationships/image" Target="../media/image39.gif"/><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jpeg"/><Relationship Id="rId1" Type="http://schemas.openxmlformats.org/officeDocument/2006/relationships/slideLayout" Target="../slideLayouts/slideLayout14.xml"/><Relationship Id="rId6" Type="http://schemas.openxmlformats.org/officeDocument/2006/relationships/image" Target="../media/image7.jpg"/><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33.png"/><Relationship Id="rId37" Type="http://schemas.openxmlformats.org/officeDocument/2006/relationships/image" Target="../media/image38.jpe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jpg"/><Relationship Id="rId36" Type="http://schemas.openxmlformats.org/officeDocument/2006/relationships/image" Target="../media/image37.pn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eg"/><Relationship Id="rId22" Type="http://schemas.openxmlformats.org/officeDocument/2006/relationships/image" Target="../media/image23.jpg"/><Relationship Id="rId27" Type="http://schemas.openxmlformats.org/officeDocument/2006/relationships/image" Target="../media/image28.png"/><Relationship Id="rId30" Type="http://schemas.openxmlformats.org/officeDocument/2006/relationships/image" Target="../media/image31.png"/><Relationship Id="rId35" Type="http://schemas.openxmlformats.org/officeDocument/2006/relationships/image" Target="../media/image36.png"/><Relationship Id="rId8" Type="http://schemas.openxmlformats.org/officeDocument/2006/relationships/image" Target="../media/image9.png"/><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hyperlink" Target="https://agclass.nal.usda.gov/" TargetMode="External"/><Relationship Id="rId2" Type="http://schemas.openxmlformats.org/officeDocument/2006/relationships/image" Target="../media/image98.png"/><Relationship Id="rId1" Type="http://schemas.openxmlformats.org/officeDocument/2006/relationships/slideLayout" Target="../slideLayouts/slideLayout19.xml"/><Relationship Id="rId4" Type="http://schemas.openxmlformats.org/officeDocument/2006/relationships/hyperlink" Target="http://www.apa.org/pubs/databases/training/thesaurus.aspx"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svg"/><Relationship Id="rId3" Type="http://schemas.openxmlformats.org/officeDocument/2006/relationships/image" Target="../media/image78.svg"/><Relationship Id="rId21" Type="http://schemas.openxmlformats.org/officeDocument/2006/relationships/image" Target="../media/image96.png"/><Relationship Id="rId7" Type="http://schemas.openxmlformats.org/officeDocument/2006/relationships/image" Target="../media/image82.svg"/><Relationship Id="rId12" Type="http://schemas.openxmlformats.org/officeDocument/2006/relationships/image" Target="../media/image87.svg"/><Relationship Id="rId17" Type="http://schemas.openxmlformats.org/officeDocument/2006/relationships/image" Target="../media/image92.png"/><Relationship Id="rId2" Type="http://schemas.openxmlformats.org/officeDocument/2006/relationships/image" Target="../media/image77.png"/><Relationship Id="rId16" Type="http://schemas.openxmlformats.org/officeDocument/2006/relationships/image" Target="../media/image91.svg"/><Relationship Id="rId20" Type="http://schemas.openxmlformats.org/officeDocument/2006/relationships/image" Target="../media/image95.svg"/><Relationship Id="rId1" Type="http://schemas.openxmlformats.org/officeDocument/2006/relationships/slideLayout" Target="../slideLayouts/slideLayout19.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sv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svg"/><Relationship Id="rId22" Type="http://schemas.openxmlformats.org/officeDocument/2006/relationships/image" Target="../media/image97.svg"/></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4.xml"/><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hyperlink" Target="https://publicaccess.nih.gov/index.htm" TargetMode="Externa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4.xml"/><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holding, water, sky&#10;&#10;Description automatically generated">
            <a:extLst>
              <a:ext uri="{FF2B5EF4-FFF2-40B4-BE49-F238E27FC236}">
                <a16:creationId xmlns:a16="http://schemas.microsoft.com/office/drawing/2014/main" id="{6150B165-3FFD-445D-8993-AB44E2F9DCFB}"/>
              </a:ext>
            </a:extLst>
          </p:cNvPr>
          <p:cNvPicPr>
            <a:picLocks noChangeAspect="1"/>
          </p:cNvPicPr>
          <p:nvPr/>
        </p:nvPicPr>
        <p:blipFill rotWithShape="1">
          <a:blip r:embed="rId3">
            <a:extLst>
              <a:ext uri="{28A0092B-C50C-407E-A947-70E740481C1C}">
                <a14:useLocalDpi xmlns:a14="http://schemas.microsoft.com/office/drawing/2010/main" val="0"/>
              </a:ext>
            </a:extLst>
          </a:blip>
          <a:srcRect t="2330" b="6565"/>
          <a:stretch/>
        </p:blipFill>
        <p:spPr>
          <a:xfrm>
            <a:off x="4164" y="0"/>
            <a:ext cx="12192000" cy="6206687"/>
          </a:xfrm>
          <a:prstGeom prst="rect">
            <a:avLst/>
          </a:prstGeom>
        </p:spPr>
      </p:pic>
      <p:sp>
        <p:nvSpPr>
          <p:cNvPr id="2" name="Title 1">
            <a:extLst>
              <a:ext uri="{FF2B5EF4-FFF2-40B4-BE49-F238E27FC236}">
                <a16:creationId xmlns:a16="http://schemas.microsoft.com/office/drawing/2014/main" id="{3A87A90C-32A6-4451-BF2E-368E71FBDEDF}"/>
              </a:ext>
            </a:extLst>
          </p:cNvPr>
          <p:cNvSpPr>
            <a:spLocks noGrp="1"/>
          </p:cNvSpPr>
          <p:nvPr>
            <p:ph type="ctrTitle"/>
          </p:nvPr>
        </p:nvSpPr>
        <p:spPr>
          <a:xfrm>
            <a:off x="-603312" y="1909543"/>
            <a:ext cx="6017523" cy="2387600"/>
          </a:xfrm>
        </p:spPr>
        <p:txBody>
          <a:bodyPr>
            <a:normAutofit fontScale="90000"/>
          </a:bodyPr>
          <a:lstStyle/>
          <a:p>
            <a:r>
              <a:rPr lang="en-US" b="1" dirty="0">
                <a:solidFill>
                  <a:schemeClr val="bg1"/>
                </a:solidFill>
                <a:effectLst>
                  <a:outerShdw blurRad="38100" dist="38100" dir="2700000" algn="tl">
                    <a:srgbClr val="000000">
                      <a:alpha val="43137"/>
                    </a:srgbClr>
                  </a:outerShdw>
                </a:effectLst>
              </a:rPr>
              <a:t>Anticipating </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the Future </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of </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Biomedical Communications</a:t>
            </a:r>
          </a:p>
        </p:txBody>
      </p:sp>
      <p:sp>
        <p:nvSpPr>
          <p:cNvPr id="3" name="Subtitle 2">
            <a:extLst>
              <a:ext uri="{FF2B5EF4-FFF2-40B4-BE49-F238E27FC236}">
                <a16:creationId xmlns:a16="http://schemas.microsoft.com/office/drawing/2014/main" id="{375D0184-D6D1-433C-8F20-937E40A9E1BC}"/>
              </a:ext>
            </a:extLst>
          </p:cNvPr>
          <p:cNvSpPr>
            <a:spLocks noGrp="1"/>
          </p:cNvSpPr>
          <p:nvPr>
            <p:ph type="subTitle" idx="1"/>
          </p:nvPr>
        </p:nvSpPr>
        <p:spPr>
          <a:xfrm>
            <a:off x="3183694" y="4720929"/>
            <a:ext cx="9144000" cy="1655762"/>
          </a:xfrm>
        </p:spPr>
        <p:txBody>
          <a:bodyPr/>
          <a:lstStyle/>
          <a:p>
            <a:r>
              <a:rPr lang="en-US" dirty="0">
                <a:solidFill>
                  <a:schemeClr val="bg1"/>
                </a:solidFill>
                <a:effectLst>
                  <a:outerShdw blurRad="38100" dist="38100" dir="2700000" algn="tl">
                    <a:srgbClr val="000000">
                      <a:alpha val="43137"/>
                    </a:srgbClr>
                  </a:outerShdw>
                </a:effectLst>
              </a:rPr>
              <a:t>Patricia Flatley Brennan, RN, PhD</a:t>
            </a:r>
          </a:p>
          <a:p>
            <a:r>
              <a:rPr lang="en-US" dirty="0">
                <a:solidFill>
                  <a:schemeClr val="bg1"/>
                </a:solidFill>
                <a:effectLst>
                  <a:outerShdw blurRad="38100" dist="38100" dir="2700000" algn="tl">
                    <a:srgbClr val="000000">
                      <a:alpha val="43137"/>
                    </a:srgbClr>
                  </a:outerShdw>
                </a:effectLst>
              </a:rPr>
              <a:t>Director, National Library of Medicine</a:t>
            </a:r>
          </a:p>
          <a:p>
            <a:r>
              <a:rPr lang="en-US" dirty="0">
                <a:solidFill>
                  <a:schemeClr val="bg1"/>
                </a:solidFill>
                <a:effectLst>
                  <a:outerShdw blurRad="38100" dist="38100" dir="2700000" algn="tl">
                    <a:srgbClr val="000000">
                      <a:alpha val="43137"/>
                    </a:srgbClr>
                  </a:outerShdw>
                </a:effectLst>
              </a:rPr>
              <a:t>November 6, 2019</a:t>
            </a:r>
          </a:p>
        </p:txBody>
      </p:sp>
      <p:sp>
        <p:nvSpPr>
          <p:cNvPr id="4" name="TextBox 3">
            <a:extLst>
              <a:ext uri="{FF2B5EF4-FFF2-40B4-BE49-F238E27FC236}">
                <a16:creationId xmlns:a16="http://schemas.microsoft.com/office/drawing/2014/main" id="{4C2FE5F7-3EB0-4452-8E53-79CD5FA851F1}"/>
              </a:ext>
            </a:extLst>
          </p:cNvPr>
          <p:cNvSpPr txBox="1"/>
          <p:nvPr/>
        </p:nvSpPr>
        <p:spPr>
          <a:xfrm>
            <a:off x="6196277" y="4259264"/>
            <a:ext cx="31188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ffectLst>
                  <a:outerShdw blurRad="38100" dist="38100" dir="2700000" algn="tl">
                    <a:srgbClr val="000000">
                      <a:alpha val="43137"/>
                    </a:srgbClr>
                  </a:outerShdw>
                </a:effectLst>
                <a:ea typeface="+mn-lt"/>
                <a:cs typeface="+mn-lt"/>
              </a:rPr>
              <a:t>Charleston</a:t>
            </a:r>
            <a:r>
              <a:rPr lang="en-US" sz="2400" dirty="0">
                <a:solidFill>
                  <a:schemeClr val="bg1"/>
                </a:solidFill>
                <a:ea typeface="+mn-lt"/>
                <a:cs typeface="+mn-lt"/>
              </a:rPr>
              <a:t> Conference</a:t>
            </a:r>
            <a:endParaRPr lang="en-US" dirty="0"/>
          </a:p>
        </p:txBody>
      </p:sp>
    </p:spTree>
    <p:extLst>
      <p:ext uri="{BB962C8B-B14F-4D97-AF65-F5344CB8AC3E}">
        <p14:creationId xmlns:p14="http://schemas.microsoft.com/office/powerpoint/2010/main" val="1102178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B844AB-7A68-4D33-BFEE-83D360DA4C9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09716" y="1186967"/>
            <a:ext cx="10437777" cy="4983256"/>
          </a:xfrm>
          <a:prstGeom prst="rect">
            <a:avLst/>
          </a:prstGeom>
          <a:ln w="9525">
            <a:solidFill>
              <a:schemeClr val="tx1">
                <a:lumMod val="75000"/>
                <a:lumOff val="25000"/>
              </a:schemeClr>
            </a:solidFill>
          </a:ln>
          <a:effectLst/>
        </p:spPr>
      </p:pic>
      <p:sp>
        <p:nvSpPr>
          <p:cNvPr id="4" name="Rectangle 3">
            <a:extLst>
              <a:ext uri="{FF2B5EF4-FFF2-40B4-BE49-F238E27FC236}">
                <a16:creationId xmlns:a16="http://schemas.microsoft.com/office/drawing/2014/main" id="{BE11BD54-E989-4F6D-8158-42AEEA7C1973}"/>
              </a:ext>
            </a:extLst>
          </p:cNvPr>
          <p:cNvSpPr/>
          <p:nvPr/>
        </p:nvSpPr>
        <p:spPr>
          <a:xfrm>
            <a:off x="2580701" y="2040735"/>
            <a:ext cx="5904690" cy="1742791"/>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30497721-867E-4BBA-84F9-2F7E97D692DD}"/>
              </a:ext>
            </a:extLst>
          </p:cNvPr>
          <p:cNvSpPr txBox="1">
            <a:spLocks/>
          </p:cNvSpPr>
          <p:nvPr/>
        </p:nvSpPr>
        <p:spPr>
          <a:xfrm>
            <a:off x="0" y="244828"/>
            <a:ext cx="12192000" cy="90197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gn="ctr"/>
            <a:r>
              <a:rPr lang="en-US" sz="3800" b="1" dirty="0">
                <a:solidFill>
                  <a:schemeClr val="tx1"/>
                </a:solidFill>
              </a:rPr>
              <a:t>Best Match Algorithm Produces **Better** PubMed Results</a:t>
            </a:r>
          </a:p>
        </p:txBody>
      </p:sp>
      <p:sp>
        <p:nvSpPr>
          <p:cNvPr id="6" name="Rectangle 5">
            <a:extLst>
              <a:ext uri="{FF2B5EF4-FFF2-40B4-BE49-F238E27FC236}">
                <a16:creationId xmlns:a16="http://schemas.microsoft.com/office/drawing/2014/main" id="{F9A4E61A-0063-427B-9AEF-AC89F62C4CA1}"/>
              </a:ext>
            </a:extLst>
          </p:cNvPr>
          <p:cNvSpPr/>
          <p:nvPr/>
        </p:nvSpPr>
        <p:spPr>
          <a:xfrm>
            <a:off x="8638567" y="2169269"/>
            <a:ext cx="2508926" cy="262646"/>
          </a:xfrm>
          <a:prstGeom prst="rect">
            <a:avLst/>
          </a:prstGeom>
          <a:noFill/>
          <a:ln w="381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19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5E3F4E-5964-4396-A0A4-813650E63EB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29" r="-1" b="2550"/>
          <a:stretch/>
        </p:blipFill>
        <p:spPr>
          <a:xfrm>
            <a:off x="1692344" y="982608"/>
            <a:ext cx="9081631" cy="5163359"/>
          </a:xfrm>
          <a:prstGeom prst="rect">
            <a:avLst/>
          </a:prstGeom>
          <a:ln>
            <a:solidFill>
              <a:schemeClr val="accent1"/>
            </a:solidFill>
          </a:ln>
        </p:spPr>
      </p:pic>
      <p:sp>
        <p:nvSpPr>
          <p:cNvPr id="6" name="Rectangle 5">
            <a:extLst>
              <a:ext uri="{FF2B5EF4-FFF2-40B4-BE49-F238E27FC236}">
                <a16:creationId xmlns:a16="http://schemas.microsoft.com/office/drawing/2014/main" id="{A6657B11-1499-4B47-9D5B-E78E69304DE7}"/>
              </a:ext>
            </a:extLst>
          </p:cNvPr>
          <p:cNvSpPr/>
          <p:nvPr/>
        </p:nvSpPr>
        <p:spPr>
          <a:xfrm>
            <a:off x="4151942" y="3838894"/>
            <a:ext cx="5216502" cy="939745"/>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4C9A964-4908-44CB-A3B9-0F8E24165B19}"/>
              </a:ext>
            </a:extLst>
          </p:cNvPr>
          <p:cNvSpPr/>
          <p:nvPr/>
        </p:nvSpPr>
        <p:spPr>
          <a:xfrm>
            <a:off x="7589519" y="2049550"/>
            <a:ext cx="1778925" cy="253075"/>
          </a:xfrm>
          <a:prstGeom prst="rect">
            <a:avLst/>
          </a:prstGeom>
          <a:noFill/>
          <a:ln w="381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6ED9899-56AF-4CB2-896B-27185938C36A}"/>
              </a:ext>
            </a:extLst>
          </p:cNvPr>
          <p:cNvSpPr/>
          <p:nvPr/>
        </p:nvSpPr>
        <p:spPr>
          <a:xfrm>
            <a:off x="479367" y="95863"/>
            <a:ext cx="11507586" cy="707886"/>
          </a:xfrm>
          <a:prstGeom prst="rect">
            <a:avLst/>
          </a:prstGeom>
        </p:spPr>
        <p:txBody>
          <a:bodyPr wrap="square">
            <a:spAutoFit/>
          </a:bodyPr>
          <a:lstStyle/>
          <a:p>
            <a:pPr algn="ctr"/>
            <a:r>
              <a:rPr lang="en-US" sz="4000" b="1" dirty="0">
                <a:latin typeface="+mj-lt"/>
              </a:rPr>
              <a:t>Explainable AI: Best Match with Snippets </a:t>
            </a:r>
            <a:endParaRPr lang="en-US" sz="4000" dirty="0">
              <a:latin typeface="+mj-lt"/>
            </a:endParaRPr>
          </a:p>
        </p:txBody>
      </p:sp>
    </p:spTree>
    <p:extLst>
      <p:ext uri="{BB962C8B-B14F-4D97-AF65-F5344CB8AC3E}">
        <p14:creationId xmlns:p14="http://schemas.microsoft.com/office/powerpoint/2010/main" val="3068211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AE9166-F609-4EAC-B47B-83AA79B65E5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192695"/>
          </a:xfrm>
          <a:prstGeom prst="rect">
            <a:avLst/>
          </a:prstGeom>
        </p:spPr>
      </p:pic>
      <p:sp>
        <p:nvSpPr>
          <p:cNvPr id="24578" name="Title 1">
            <a:extLst>
              <a:ext uri="{FF2B5EF4-FFF2-40B4-BE49-F238E27FC236}">
                <a16:creationId xmlns:a16="http://schemas.microsoft.com/office/drawing/2014/main" id="{A3844400-EF85-F641-BFC3-DE963D608E30}"/>
              </a:ext>
            </a:extLst>
          </p:cNvPr>
          <p:cNvSpPr>
            <a:spLocks noGrp="1" noChangeArrowheads="1"/>
          </p:cNvSpPr>
          <p:nvPr>
            <p:ph type="ctrTitle"/>
          </p:nvPr>
        </p:nvSpPr>
        <p:spPr>
          <a:xfrm>
            <a:off x="334977" y="2495113"/>
            <a:ext cx="11506955" cy="1760810"/>
          </a:xfrm>
        </p:spPr>
        <p:txBody>
          <a:bodyPr>
            <a:normAutofit/>
          </a:bodyPr>
          <a:lstStyle/>
          <a:p>
            <a:r>
              <a:rPr lang="en-US" altLang="en-US" sz="5400" b="1" dirty="0">
                <a:solidFill>
                  <a:schemeClr val="accent1">
                    <a:lumMod val="50000"/>
                  </a:schemeClr>
                </a:solidFill>
                <a:effectLst>
                  <a:outerShdw blurRad="50800" dist="38100" dir="2700000" algn="tl" rotWithShape="0">
                    <a:prstClr val="black">
                      <a:alpha val="40000"/>
                    </a:prstClr>
                  </a:outerShdw>
                </a:effectLst>
                <a:latin typeface="Century Gothic" panose="020B0502020202020204" pitchFamily="34" charset="0"/>
                <a:ea typeface="Century Gothic" panose="020B0502020202020204" pitchFamily="34" charset="0"/>
                <a:cs typeface="Century Gothic" panose="020B0502020202020204" pitchFamily="34" charset="0"/>
              </a:rPr>
              <a:t>Promoting</a:t>
            </a:r>
            <a:r>
              <a:rPr lang="en-US" altLang="en-US" sz="5400" b="1" dirty="0">
                <a:solidFill>
                  <a:schemeClr val="accent1">
                    <a:lumMod val="50000"/>
                  </a:schemeClr>
                </a:solidFill>
                <a:latin typeface="Century Gothic" panose="020B0502020202020204" pitchFamily="34" charset="0"/>
                <a:ea typeface="Century Gothic" panose="020B0502020202020204" pitchFamily="34" charset="0"/>
                <a:cs typeface="Century Gothic" panose="020B0502020202020204" pitchFamily="34" charset="0"/>
              </a:rPr>
              <a:t> </a:t>
            </a:r>
            <a:r>
              <a:rPr lang="en-US" altLang="en-US" sz="5400" b="1" dirty="0">
                <a:solidFill>
                  <a:schemeClr val="accent1">
                    <a:lumMod val="50000"/>
                  </a:schemeClr>
                </a:solidFill>
                <a:effectLst>
                  <a:outerShdw blurRad="50800" dist="38100" dir="2700000" algn="tl" rotWithShape="0">
                    <a:prstClr val="black">
                      <a:alpha val="40000"/>
                    </a:prstClr>
                  </a:outerShdw>
                </a:effectLst>
                <a:latin typeface="Century Gothic" panose="020B0502020202020204" pitchFamily="34" charset="0"/>
                <a:ea typeface="Century Gothic" panose="020B0502020202020204" pitchFamily="34" charset="0"/>
                <a:cs typeface="Century Gothic" panose="020B0502020202020204" pitchFamily="34" charset="0"/>
              </a:rPr>
              <a:t>Open Science and Data Sharing</a:t>
            </a:r>
          </a:p>
        </p:txBody>
      </p:sp>
      <p:pic>
        <p:nvPicPr>
          <p:cNvPr id="24579" name="Picture 6">
            <a:extLst>
              <a:ext uri="{FF2B5EF4-FFF2-40B4-BE49-F238E27FC236}">
                <a16:creationId xmlns:a16="http://schemas.microsoft.com/office/drawing/2014/main" id="{52466025-A44C-6E4A-BE77-0D8DFBADB8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31964" y="5583238"/>
            <a:ext cx="20399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8">
            <a:extLst>
              <a:ext uri="{FF2B5EF4-FFF2-40B4-BE49-F238E27FC236}">
                <a16:creationId xmlns:a16="http://schemas.microsoft.com/office/drawing/2014/main" id="{59F1C3F5-B24B-7D44-AC86-B1240D7EEF3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0218738" y="5648326"/>
            <a:ext cx="1905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162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CED011-4A5F-4512-8CE4-93E141A1FDA5}"/>
              </a:ext>
            </a:extLst>
          </p:cNvPr>
          <p:cNvSpPr>
            <a:spLocks noGrp="1" noChangeArrowheads="1"/>
          </p:cNvSpPr>
          <p:nvPr>
            <p:ph type="title"/>
          </p:nvPr>
        </p:nvSpPr>
        <p:spPr>
          <a:xfrm>
            <a:off x="376248" y="-97436"/>
            <a:ext cx="11293441" cy="1325563"/>
          </a:xfrm>
        </p:spPr>
        <p:txBody>
          <a:bodyPr>
            <a:normAutofit/>
          </a:bodyPr>
          <a:lstStyle/>
          <a:p>
            <a:pPr algn="ctr"/>
            <a:r>
              <a:rPr lang="en-US" altLang="en-US" sz="4000" b="1" dirty="0">
                <a:solidFill>
                  <a:schemeClr val="tx1"/>
                </a:solidFill>
                <a:latin typeface="+mj-lt"/>
              </a:rPr>
              <a:t>PubMed Central (PMC): Full Text Public Access</a:t>
            </a:r>
          </a:p>
        </p:txBody>
      </p:sp>
      <p:pic>
        <p:nvPicPr>
          <p:cNvPr id="3" name="Picture 3">
            <a:extLst>
              <a:ext uri="{FF2B5EF4-FFF2-40B4-BE49-F238E27FC236}">
                <a16:creationId xmlns:a16="http://schemas.microsoft.com/office/drawing/2014/main" id="{C1C2D201-844F-4D8B-90A9-12502D06911A}"/>
              </a:ext>
            </a:extLst>
          </p:cNvPr>
          <p:cNvPicPr>
            <a:picLocks noChangeAspect="1"/>
          </p:cNvPicPr>
          <p:nvPr/>
        </p:nvPicPr>
        <p:blipFill>
          <a:blip r:embed="rId2"/>
          <a:stretch>
            <a:fillRect/>
          </a:stretch>
        </p:blipFill>
        <p:spPr>
          <a:xfrm>
            <a:off x="1472400" y="979974"/>
            <a:ext cx="9101138" cy="5211305"/>
          </a:xfrm>
          <a:prstGeom prst="rect">
            <a:avLst/>
          </a:prstGeom>
        </p:spPr>
      </p:pic>
      <p:sp>
        <p:nvSpPr>
          <p:cNvPr id="4" name="Rectangle 3">
            <a:extLst>
              <a:ext uri="{FF2B5EF4-FFF2-40B4-BE49-F238E27FC236}">
                <a16:creationId xmlns:a16="http://schemas.microsoft.com/office/drawing/2014/main" id="{8C6578FB-D3C8-450C-88AB-55F09FA27423}"/>
              </a:ext>
            </a:extLst>
          </p:cNvPr>
          <p:cNvSpPr/>
          <p:nvPr/>
        </p:nvSpPr>
        <p:spPr>
          <a:xfrm>
            <a:off x="1474631" y="980941"/>
            <a:ext cx="9103216" cy="5212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508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651FF06-5E03-4EF2-951B-EC9073B73198}"/>
              </a:ext>
            </a:extLst>
          </p:cNvPr>
          <p:cNvSpPr txBox="1"/>
          <p:nvPr/>
        </p:nvSpPr>
        <p:spPr>
          <a:xfrm>
            <a:off x="0" y="184422"/>
            <a:ext cx="6445772" cy="1323439"/>
          </a:xfrm>
          <a:prstGeom prst="rect">
            <a:avLst/>
          </a:prstGeom>
          <a:noFill/>
        </p:spPr>
        <p:txBody>
          <a:bodyPr wrap="square" rtlCol="0">
            <a:spAutoFit/>
          </a:bodyPr>
          <a:lstStyle/>
          <a:p>
            <a:pPr>
              <a:buNone/>
            </a:pPr>
            <a:r>
              <a:rPr lang="en-US" sz="4000" b="1" dirty="0">
                <a:latin typeface="+mj-lt"/>
                <a:ea typeface="Century Gothic" charset="0"/>
                <a:cs typeface="Century Gothic" charset="0"/>
              </a:rPr>
              <a:t>Data Links in PubMed: </a:t>
            </a:r>
          </a:p>
          <a:p>
            <a:pPr>
              <a:buNone/>
            </a:pPr>
            <a:r>
              <a:rPr lang="en-US" sz="4000" b="1" dirty="0">
                <a:latin typeface="+mj-lt"/>
                <a:ea typeface="Century Gothic" charset="0"/>
                <a:cs typeface="Century Gothic" charset="0"/>
              </a:rPr>
              <a:t>Secondary Source ID, </a:t>
            </a:r>
            <a:r>
              <a:rPr lang="en-US" sz="4000" b="1" dirty="0" err="1">
                <a:latin typeface="+mj-lt"/>
                <a:ea typeface="Century Gothic" charset="0"/>
                <a:cs typeface="Century Gothic" charset="0"/>
              </a:rPr>
              <a:t>LinkOUT</a:t>
            </a:r>
            <a:endParaRPr lang="en-US" sz="4000" b="1" dirty="0">
              <a:latin typeface="+mj-lt"/>
              <a:ea typeface="Century Gothic" charset="0"/>
              <a:cs typeface="Century Gothic" charset="0"/>
            </a:endParaRPr>
          </a:p>
        </p:txBody>
      </p:sp>
      <p:pic>
        <p:nvPicPr>
          <p:cNvPr id="21" name="Picture 20">
            <a:extLst>
              <a:ext uri="{FF2B5EF4-FFF2-40B4-BE49-F238E27FC236}">
                <a16:creationId xmlns:a16="http://schemas.microsoft.com/office/drawing/2014/main" id="{EF3356E4-EEF7-4378-AF97-CD9DEEBBBEBC}"/>
              </a:ext>
            </a:extLst>
          </p:cNvPr>
          <p:cNvPicPr>
            <a:picLocks noChangeAspect="1"/>
          </p:cNvPicPr>
          <p:nvPr/>
        </p:nvPicPr>
        <p:blipFill>
          <a:blip r:embed="rId2"/>
          <a:stretch>
            <a:fillRect/>
          </a:stretch>
        </p:blipFill>
        <p:spPr>
          <a:xfrm>
            <a:off x="149640" y="1375514"/>
            <a:ext cx="3244388" cy="2867096"/>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CFB0981E-7B92-4CC4-A7E3-EB3AF80FB0F8}"/>
              </a:ext>
            </a:extLst>
          </p:cNvPr>
          <p:cNvSpPr/>
          <p:nvPr/>
        </p:nvSpPr>
        <p:spPr>
          <a:xfrm>
            <a:off x="774158" y="5615557"/>
            <a:ext cx="3335657" cy="292388"/>
          </a:xfrm>
          <a:prstGeom prst="rect">
            <a:avLst/>
          </a:prstGeom>
        </p:spPr>
        <p:txBody>
          <a:bodyPr wrap="none">
            <a:spAutoFit/>
          </a:bodyPr>
          <a:lstStyle/>
          <a:p>
            <a:r>
              <a:rPr lang="en-US" sz="1300" u="sng" dirty="0">
                <a:solidFill>
                  <a:schemeClr val="bg1"/>
                </a:solidFill>
                <a:hlinkClick r:id="rId3" invalidUrl="https://www.ncbi.nlm.nih.gov/pubmed/?term=loprovfigshare[Filter]+OR+loprovdryaddb[Filter]">
                  <a:extLst>
                    <a:ext uri="{A12FA001-AC4F-418D-AE19-62706E023703}">
                      <ahyp:hlinkClr xmlns:ahyp="http://schemas.microsoft.com/office/drawing/2018/hyperlinkcolor" val="tx"/>
                    </a:ext>
                  </a:extLst>
                </a:hlinkClick>
              </a:rPr>
              <a:t>loprovfigshare[Filter] OR loprovdryaddb[Filter]</a:t>
            </a:r>
            <a:endParaRPr lang="en-US" sz="1300" dirty="0">
              <a:solidFill>
                <a:schemeClr val="bg1"/>
              </a:solidFill>
            </a:endParaRPr>
          </a:p>
        </p:txBody>
      </p:sp>
      <p:cxnSp>
        <p:nvCxnSpPr>
          <p:cNvPr id="3" name="Straight Connector 2">
            <a:extLst>
              <a:ext uri="{FF2B5EF4-FFF2-40B4-BE49-F238E27FC236}">
                <a16:creationId xmlns:a16="http://schemas.microsoft.com/office/drawing/2014/main" id="{411947CB-04EA-4DB6-8616-AE74D1BB3F4E}"/>
              </a:ext>
            </a:extLst>
          </p:cNvPr>
          <p:cNvCxnSpPr/>
          <p:nvPr/>
        </p:nvCxnSpPr>
        <p:spPr>
          <a:xfrm flipH="1">
            <a:off x="6078511" y="554636"/>
            <a:ext cx="1748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20EF83A-AD52-463F-B43E-BA29273D5D11}"/>
              </a:ext>
            </a:extLst>
          </p:cNvPr>
          <p:cNvCxnSpPr>
            <a:cxnSpLocks/>
          </p:cNvCxnSpPr>
          <p:nvPr/>
        </p:nvCxnSpPr>
        <p:spPr>
          <a:xfrm>
            <a:off x="6260562" y="1753848"/>
            <a:ext cx="0" cy="4062335"/>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8ED1A36-5D2E-4D9C-BA90-C3CFA1E19315}"/>
              </a:ext>
            </a:extLst>
          </p:cNvPr>
          <p:cNvPicPr>
            <a:picLocks noChangeAspect="1"/>
          </p:cNvPicPr>
          <p:nvPr/>
        </p:nvPicPr>
        <p:blipFill>
          <a:blip r:embed="rId4"/>
          <a:stretch>
            <a:fillRect/>
          </a:stretch>
        </p:blipFill>
        <p:spPr>
          <a:xfrm>
            <a:off x="751331" y="3173145"/>
            <a:ext cx="5384800" cy="2895600"/>
          </a:xfrm>
          <a:prstGeom prst="rect">
            <a:avLst/>
          </a:prstGeom>
        </p:spPr>
      </p:pic>
      <p:sp>
        <p:nvSpPr>
          <p:cNvPr id="2" name="Oval 1">
            <a:extLst>
              <a:ext uri="{FF2B5EF4-FFF2-40B4-BE49-F238E27FC236}">
                <a16:creationId xmlns:a16="http://schemas.microsoft.com/office/drawing/2014/main" id="{2942DB60-1DBA-524E-B887-FF23A5B890B0}"/>
              </a:ext>
            </a:extLst>
          </p:cNvPr>
          <p:cNvSpPr/>
          <p:nvPr/>
        </p:nvSpPr>
        <p:spPr>
          <a:xfrm>
            <a:off x="108284" y="3785016"/>
            <a:ext cx="553453" cy="35384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6204887-D59C-C948-B45E-FE7F3F6708A1}"/>
              </a:ext>
            </a:extLst>
          </p:cNvPr>
          <p:cNvSpPr txBox="1"/>
          <p:nvPr/>
        </p:nvSpPr>
        <p:spPr>
          <a:xfrm>
            <a:off x="6605336" y="300133"/>
            <a:ext cx="5281863" cy="1077218"/>
          </a:xfrm>
          <a:prstGeom prst="rect">
            <a:avLst/>
          </a:prstGeom>
          <a:noFill/>
        </p:spPr>
        <p:txBody>
          <a:bodyPr wrap="square" rtlCol="0">
            <a:spAutoFit/>
          </a:bodyPr>
          <a:lstStyle/>
          <a:p>
            <a:pPr>
              <a:buNone/>
            </a:pPr>
            <a:r>
              <a:rPr lang="en-US" sz="3200" b="1" dirty="0">
                <a:ea typeface="Century Gothic" charset="0"/>
                <a:cs typeface="Century Gothic" charset="0"/>
              </a:rPr>
              <a:t>Data Citations and Supplementary Data in PMC</a:t>
            </a:r>
          </a:p>
        </p:txBody>
      </p:sp>
      <p:sp>
        <p:nvSpPr>
          <p:cNvPr id="13" name="Rectangle 12">
            <a:extLst>
              <a:ext uri="{FF2B5EF4-FFF2-40B4-BE49-F238E27FC236}">
                <a16:creationId xmlns:a16="http://schemas.microsoft.com/office/drawing/2014/main" id="{233D0A80-ACFA-B547-8703-7709404A7679}"/>
              </a:ext>
            </a:extLst>
          </p:cNvPr>
          <p:cNvSpPr/>
          <p:nvPr/>
        </p:nvSpPr>
        <p:spPr>
          <a:xfrm>
            <a:off x="6761425" y="1535401"/>
            <a:ext cx="4969684" cy="4449488"/>
          </a:xfrm>
          <a:prstGeom prst="rect">
            <a:avLst/>
          </a:prstGeom>
          <a:noFill/>
        </p:spPr>
        <p:txBody>
          <a:bodyPr wrap="square">
            <a:spAutoFit/>
          </a:bodyPr>
          <a:lstStyle/>
          <a:p>
            <a:pPr lvl="1">
              <a:lnSpc>
                <a:spcPct val="150000"/>
              </a:lnSpc>
            </a:pPr>
            <a:endParaRPr lang="en-US" dirty="0">
              <a:solidFill>
                <a:schemeClr val="tx1">
                  <a:lumMod val="75000"/>
                  <a:lumOff val="25000"/>
                </a:schemeClr>
              </a:solidFill>
              <a:latin typeface="+mj-lt"/>
              <a:ea typeface="Century Gothic" charset="0"/>
              <a:cs typeface="Century Gothic" charset="0"/>
            </a:endParaRPr>
          </a:p>
          <a:p>
            <a:pPr marL="742950" lvl="1" indent="-285750">
              <a:lnSpc>
                <a:spcPct val="150000"/>
              </a:lnSpc>
              <a:buFont typeface="Arial" charset="0"/>
              <a:buChar char="•"/>
            </a:pPr>
            <a:r>
              <a:rPr lang="en-US" sz="2000" dirty="0">
                <a:solidFill>
                  <a:schemeClr val="tx1">
                    <a:lumMod val="75000"/>
                    <a:lumOff val="25000"/>
                  </a:schemeClr>
                </a:solidFill>
                <a:latin typeface="+mj-lt"/>
                <a:ea typeface="Century Gothic" charset="0"/>
                <a:cs typeface="Century Gothic" charset="0"/>
              </a:rPr>
              <a:t>Computer code</a:t>
            </a:r>
          </a:p>
          <a:p>
            <a:pPr marL="742950" lvl="1" indent="-285750">
              <a:lnSpc>
                <a:spcPct val="150000"/>
              </a:lnSpc>
              <a:buFont typeface="Arial" charset="0"/>
              <a:buChar char="•"/>
            </a:pPr>
            <a:r>
              <a:rPr lang="en-US" sz="2000" dirty="0">
                <a:solidFill>
                  <a:schemeClr val="tx1">
                    <a:lumMod val="75000"/>
                    <a:lumOff val="25000"/>
                  </a:schemeClr>
                </a:solidFill>
                <a:latin typeface="+mj-lt"/>
                <a:ea typeface="Century Gothic" charset="0"/>
                <a:cs typeface="Century Gothic" charset="0"/>
              </a:rPr>
              <a:t>Mathematical or computational models</a:t>
            </a:r>
          </a:p>
          <a:p>
            <a:pPr marL="742950" lvl="1" indent="-285750">
              <a:lnSpc>
                <a:spcPct val="150000"/>
              </a:lnSpc>
              <a:buFont typeface="Arial" charset="0"/>
              <a:buChar char="•"/>
            </a:pPr>
            <a:r>
              <a:rPr lang="en-US" sz="2000" dirty="0">
                <a:solidFill>
                  <a:schemeClr val="tx1">
                    <a:lumMod val="75000"/>
                    <a:lumOff val="25000"/>
                  </a:schemeClr>
                </a:solidFill>
                <a:latin typeface="+mj-lt"/>
                <a:ea typeface="Century Gothic" charset="0"/>
                <a:cs typeface="Century Gothic" charset="0"/>
              </a:rPr>
              <a:t>Audio or video clips</a:t>
            </a:r>
          </a:p>
          <a:p>
            <a:pPr marL="742950" lvl="1" indent="-285750">
              <a:lnSpc>
                <a:spcPct val="150000"/>
              </a:lnSpc>
              <a:buFont typeface="Arial" charset="0"/>
              <a:buChar char="•"/>
            </a:pPr>
            <a:r>
              <a:rPr lang="en-US" sz="2000" dirty="0">
                <a:solidFill>
                  <a:schemeClr val="tx1">
                    <a:lumMod val="75000"/>
                    <a:lumOff val="25000"/>
                  </a:schemeClr>
                </a:solidFill>
                <a:latin typeface="+mj-lt"/>
                <a:ea typeface="Century Gothic" charset="0"/>
                <a:cs typeface="Century Gothic" charset="0"/>
              </a:rPr>
              <a:t>Oversized tables</a:t>
            </a:r>
          </a:p>
          <a:p>
            <a:pPr marL="742950" lvl="1" indent="-285750">
              <a:lnSpc>
                <a:spcPct val="150000"/>
              </a:lnSpc>
              <a:buFont typeface="Arial" charset="0"/>
              <a:buChar char="•"/>
            </a:pPr>
            <a:r>
              <a:rPr lang="en-US" sz="2000" dirty="0">
                <a:solidFill>
                  <a:schemeClr val="tx1">
                    <a:lumMod val="75000"/>
                    <a:lumOff val="25000"/>
                  </a:schemeClr>
                </a:solidFill>
                <a:latin typeface="+mj-lt"/>
                <a:ea typeface="Century Gothic" charset="0"/>
                <a:cs typeface="Century Gothic" charset="0"/>
              </a:rPr>
              <a:t>Intervention protocols</a:t>
            </a:r>
          </a:p>
          <a:p>
            <a:pPr marL="742950" lvl="1" indent="-285750">
              <a:lnSpc>
                <a:spcPct val="150000"/>
              </a:lnSpc>
              <a:buFont typeface="Arial" charset="0"/>
              <a:buChar char="•"/>
            </a:pPr>
            <a:r>
              <a:rPr lang="en-US" sz="2000" dirty="0">
                <a:solidFill>
                  <a:schemeClr val="tx1">
                    <a:lumMod val="75000"/>
                    <a:lumOff val="25000"/>
                  </a:schemeClr>
                </a:solidFill>
                <a:latin typeface="+mj-lt"/>
                <a:ea typeface="Century Gothic" charset="0"/>
                <a:cs typeface="Century Gothic" charset="0"/>
              </a:rPr>
              <a:t>Primary or supplementary data sets</a:t>
            </a:r>
          </a:p>
          <a:p>
            <a:pPr marL="742950" lvl="1" indent="-285750">
              <a:lnSpc>
                <a:spcPct val="150000"/>
              </a:lnSpc>
              <a:buFont typeface="Arial" charset="0"/>
              <a:buChar char="•"/>
            </a:pPr>
            <a:r>
              <a:rPr lang="en-US" sz="2000" dirty="0">
                <a:solidFill>
                  <a:schemeClr val="tx1">
                    <a:lumMod val="75000"/>
                    <a:lumOff val="25000"/>
                  </a:schemeClr>
                </a:solidFill>
                <a:latin typeface="+mj-lt"/>
                <a:ea typeface="Century Gothic" charset="0"/>
                <a:cs typeface="Century Gothic" charset="0"/>
              </a:rPr>
              <a:t>Expanded methodology sections</a:t>
            </a:r>
          </a:p>
          <a:p>
            <a:pPr marL="742950" lvl="1" indent="-285750">
              <a:lnSpc>
                <a:spcPct val="150000"/>
              </a:lnSpc>
              <a:buFont typeface="Arial" charset="0"/>
              <a:buChar char="•"/>
            </a:pPr>
            <a:r>
              <a:rPr lang="en-US" sz="2000" dirty="0">
                <a:solidFill>
                  <a:schemeClr val="tx1">
                    <a:lumMod val="75000"/>
                    <a:lumOff val="25000"/>
                  </a:schemeClr>
                </a:solidFill>
                <a:latin typeface="+mj-lt"/>
                <a:ea typeface="Century Gothic" charset="0"/>
                <a:cs typeface="Century Gothic" charset="0"/>
              </a:rPr>
              <a:t>Additional figures</a:t>
            </a:r>
          </a:p>
          <a:p>
            <a:pPr algn="r">
              <a:lnSpc>
                <a:spcPct val="150000"/>
              </a:lnSpc>
            </a:pPr>
            <a:r>
              <a:rPr lang="en-US" sz="1200" dirty="0">
                <a:solidFill>
                  <a:schemeClr val="tx1">
                    <a:lumMod val="65000"/>
                    <a:lumOff val="35000"/>
                  </a:schemeClr>
                </a:solidFill>
                <a:latin typeface="+mj-lt"/>
                <a:ea typeface="Century Gothic" charset="0"/>
                <a:cs typeface="Century Gothic" charset="0"/>
              </a:rPr>
              <a:t>Source: Publication Manual of APA (6th ed.)</a:t>
            </a:r>
          </a:p>
        </p:txBody>
      </p:sp>
    </p:spTree>
    <p:extLst>
      <p:ext uri="{BB962C8B-B14F-4D97-AF65-F5344CB8AC3E}">
        <p14:creationId xmlns:p14="http://schemas.microsoft.com/office/powerpoint/2010/main" val="2666549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4DF1D0BF-5DF7-4976-A4A4-AE443B12E863}"/>
              </a:ext>
            </a:extLst>
          </p:cNvPr>
          <p:cNvPicPr>
            <a:picLocks noChangeAspect="1"/>
          </p:cNvPicPr>
          <p:nvPr/>
        </p:nvPicPr>
        <p:blipFill rotWithShape="1">
          <a:blip r:embed="rId2">
            <a:extLst>
              <a:ext uri="{28A0092B-C50C-407E-A947-70E740481C1C}">
                <a14:useLocalDpi xmlns:a14="http://schemas.microsoft.com/office/drawing/2010/main" val="0"/>
              </a:ext>
            </a:extLst>
          </a:blip>
          <a:srcRect l="1406" t="3335" r="1406" b="2896"/>
          <a:stretch/>
        </p:blipFill>
        <p:spPr>
          <a:xfrm>
            <a:off x="390525" y="-92024"/>
            <a:ext cx="11601450" cy="6291890"/>
          </a:xfrm>
          <a:prstGeom prst="rect">
            <a:avLst/>
          </a:prstGeom>
        </p:spPr>
      </p:pic>
      <p:sp>
        <p:nvSpPr>
          <p:cNvPr id="3" name="Rectangle: Rounded Corners 2">
            <a:extLst>
              <a:ext uri="{FF2B5EF4-FFF2-40B4-BE49-F238E27FC236}">
                <a16:creationId xmlns:a16="http://schemas.microsoft.com/office/drawing/2014/main" id="{4CAF2B6B-B280-5141-81FD-B461D6A6429D}"/>
              </a:ext>
            </a:extLst>
          </p:cNvPr>
          <p:cNvSpPr/>
          <p:nvPr/>
        </p:nvSpPr>
        <p:spPr>
          <a:xfrm>
            <a:off x="6096000" y="5140868"/>
            <a:ext cx="2351315" cy="1474738"/>
          </a:xfrm>
          <a:prstGeom prst="roundRect">
            <a:avLst>
              <a:gd name="adj" fmla="val 73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User Advantages</a:t>
            </a:r>
          </a:p>
          <a:p>
            <a:pPr marL="285750" indent="-285750">
              <a:buFont typeface="Arial" panose="020B0604020202020204" pitchFamily="34" charset="0"/>
              <a:buChar char="•"/>
            </a:pPr>
            <a:r>
              <a:rPr lang="en-US" sz="1600" dirty="0"/>
              <a:t>Immediate access</a:t>
            </a:r>
          </a:p>
          <a:p>
            <a:pPr marL="285750" indent="-285750">
              <a:buFont typeface="Arial" panose="020B0604020202020204" pitchFamily="34" charset="0"/>
              <a:buChar char="•"/>
            </a:pPr>
            <a:r>
              <a:rPr lang="en-US" sz="1600" dirty="0"/>
              <a:t>Multiple formats</a:t>
            </a:r>
          </a:p>
          <a:p>
            <a:pPr marL="285750" indent="-285750">
              <a:buFont typeface="Arial" panose="020B0604020202020204" pitchFamily="34" charset="0"/>
              <a:buChar char="•"/>
            </a:pPr>
            <a:r>
              <a:rPr lang="en-US" sz="1600" dirty="0"/>
              <a:t>Compute near data</a:t>
            </a:r>
          </a:p>
          <a:p>
            <a:pPr marL="285750" indent="-285750">
              <a:buFont typeface="Arial" panose="020B0604020202020204" pitchFamily="34" charset="0"/>
              <a:buChar char="•"/>
            </a:pPr>
            <a:r>
              <a:rPr lang="en-US" sz="1600" dirty="0"/>
              <a:t>Tools &amp; Workflows</a:t>
            </a:r>
          </a:p>
        </p:txBody>
      </p:sp>
      <p:sp>
        <p:nvSpPr>
          <p:cNvPr id="4" name="Rectangle: Rounded Corners 8">
            <a:extLst>
              <a:ext uri="{FF2B5EF4-FFF2-40B4-BE49-F238E27FC236}">
                <a16:creationId xmlns:a16="http://schemas.microsoft.com/office/drawing/2014/main" id="{EA2BD83E-C9BE-9F4B-BFFD-6202415A02DF}"/>
              </a:ext>
            </a:extLst>
          </p:cNvPr>
          <p:cNvSpPr/>
          <p:nvPr/>
        </p:nvSpPr>
        <p:spPr>
          <a:xfrm>
            <a:off x="8696597" y="5482503"/>
            <a:ext cx="2351315" cy="1133103"/>
          </a:xfrm>
          <a:prstGeom prst="roundRect">
            <a:avLst>
              <a:gd name="adj" fmla="val 73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t>SRA toolkit</a:t>
            </a:r>
          </a:p>
          <a:p>
            <a:pPr marL="285750" indent="-285750">
              <a:buFont typeface="Arial" panose="020B0604020202020204" pitchFamily="34" charset="0"/>
              <a:buChar char="•"/>
            </a:pPr>
            <a:r>
              <a:rPr lang="en-US" sz="1600" dirty="0"/>
              <a:t>BLAST+, BLAST GCP</a:t>
            </a:r>
          </a:p>
          <a:p>
            <a:pPr marL="285750" indent="-285750">
              <a:buFont typeface="Arial" panose="020B0604020202020204" pitchFamily="34" charset="0"/>
              <a:buChar char="•"/>
            </a:pPr>
            <a:r>
              <a:rPr lang="en-US" sz="1600" dirty="0"/>
              <a:t>External PGAP</a:t>
            </a:r>
          </a:p>
          <a:p>
            <a:pPr marL="285750" indent="-285750">
              <a:buFont typeface="Arial" panose="020B0604020202020204" pitchFamily="34" charset="0"/>
              <a:buChar char="•"/>
            </a:pPr>
            <a:r>
              <a:rPr lang="en-US" sz="1600" i="1" dirty="0"/>
              <a:t>More coming…</a:t>
            </a:r>
          </a:p>
        </p:txBody>
      </p:sp>
      <p:sp>
        <p:nvSpPr>
          <p:cNvPr id="2" name="TextBox 1">
            <a:extLst>
              <a:ext uri="{FF2B5EF4-FFF2-40B4-BE49-F238E27FC236}">
                <a16:creationId xmlns:a16="http://schemas.microsoft.com/office/drawing/2014/main" id="{AE95A046-7D64-E84C-B2CA-71053ABFF7EF}"/>
              </a:ext>
            </a:extLst>
          </p:cNvPr>
          <p:cNvSpPr txBox="1"/>
          <p:nvPr/>
        </p:nvSpPr>
        <p:spPr>
          <a:xfrm>
            <a:off x="95250" y="0"/>
            <a:ext cx="5867400" cy="523220"/>
          </a:xfrm>
          <a:prstGeom prst="rect">
            <a:avLst/>
          </a:prstGeom>
          <a:solidFill>
            <a:schemeClr val="bg1"/>
          </a:solidFill>
        </p:spPr>
        <p:txBody>
          <a:bodyPr wrap="square" rtlCol="0">
            <a:spAutoFit/>
          </a:bodyPr>
          <a:lstStyle/>
          <a:p>
            <a:r>
              <a:rPr lang="en-US" sz="2800" b="1" dirty="0"/>
              <a:t>Sequence Read Archive in the Cloud</a:t>
            </a:r>
          </a:p>
        </p:txBody>
      </p:sp>
    </p:spTree>
    <p:extLst>
      <p:ext uri="{BB962C8B-B14F-4D97-AF65-F5344CB8AC3E}">
        <p14:creationId xmlns:p14="http://schemas.microsoft.com/office/powerpoint/2010/main" val="401253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HIR to FAIR2">
            <a:hlinkClick r:id="" action="ppaction://media"/>
            <a:extLst>
              <a:ext uri="{FF2B5EF4-FFF2-40B4-BE49-F238E27FC236}">
                <a16:creationId xmlns:a16="http://schemas.microsoft.com/office/drawing/2014/main" id="{C6239B38-4C7E-44B5-BD0E-C154EC61F0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7494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68000"/>
          </a:schemeClr>
        </a:solidFill>
        <a:effectLst/>
      </p:bgPr>
    </p:bg>
    <p:spTree>
      <p:nvGrpSpPr>
        <p:cNvPr id="1" name=""/>
        <p:cNvGrpSpPr/>
        <p:nvPr/>
      </p:nvGrpSpPr>
      <p:grpSpPr>
        <a:xfrm>
          <a:off x="0" y="0"/>
          <a:ext cx="0" cy="0"/>
          <a:chOff x="0" y="0"/>
          <a:chExt cx="0" cy="0"/>
        </a:xfrm>
      </p:grpSpPr>
      <p:pic>
        <p:nvPicPr>
          <p:cNvPr id="5" name="Picture 4" descr="A close up of a logo&#10;&#10;Description generated with very high confidence">
            <a:extLst>
              <a:ext uri="{FF2B5EF4-FFF2-40B4-BE49-F238E27FC236}">
                <a16:creationId xmlns:a16="http://schemas.microsoft.com/office/drawing/2014/main" id="{BBC3B727-468C-4551-B79D-2444280D8A7E}"/>
              </a:ext>
            </a:extLst>
          </p:cNvPr>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939252" y="-2382273"/>
            <a:ext cx="14770581" cy="14773428"/>
          </a:xfrm>
          <a:prstGeom prst="rect">
            <a:avLst/>
          </a:prstGeom>
          <a:ln cmpd="dbl">
            <a:solidFill>
              <a:srgbClr val="367A83"/>
            </a:solidFill>
          </a:ln>
        </p:spPr>
      </p:pic>
      <p:pic>
        <p:nvPicPr>
          <p:cNvPr id="3" name="Picture 3">
            <a:extLst>
              <a:ext uri="{FF2B5EF4-FFF2-40B4-BE49-F238E27FC236}">
                <a16:creationId xmlns:a16="http://schemas.microsoft.com/office/drawing/2014/main" id="{E1CB927D-2485-4F8B-8520-282F3F8B1D1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2349"/>
          <a:stretch/>
        </p:blipFill>
        <p:spPr>
          <a:xfrm>
            <a:off x="-1544286" y="1492572"/>
            <a:ext cx="13736286" cy="4740159"/>
          </a:xfrm>
          <a:prstGeom prst="rect">
            <a:avLst/>
          </a:prstGeom>
        </p:spPr>
      </p:pic>
      <p:sp>
        <p:nvSpPr>
          <p:cNvPr id="2" name="Title 1">
            <a:extLst>
              <a:ext uri="{FF2B5EF4-FFF2-40B4-BE49-F238E27FC236}">
                <a16:creationId xmlns:a16="http://schemas.microsoft.com/office/drawing/2014/main" id="{333BE6EB-3673-4CAC-A417-FF8F5D7F355A}"/>
              </a:ext>
            </a:extLst>
          </p:cNvPr>
          <p:cNvSpPr>
            <a:spLocks noGrp="1"/>
          </p:cNvSpPr>
          <p:nvPr>
            <p:ph type="title"/>
          </p:nvPr>
        </p:nvSpPr>
        <p:spPr>
          <a:xfrm>
            <a:off x="2233165" y="136311"/>
            <a:ext cx="5093051" cy="1325563"/>
          </a:xfrm>
        </p:spPr>
        <p:txBody>
          <a:bodyPr>
            <a:normAutofit/>
          </a:bodyPr>
          <a:lstStyle/>
          <a:p>
            <a:r>
              <a:rPr lang="en-US" sz="4000" b="1" dirty="0">
                <a:solidFill>
                  <a:schemeClr val="tx1"/>
                </a:solidFill>
                <a:latin typeface="+mj-lt"/>
              </a:rPr>
              <a:t>Characterizing Models</a:t>
            </a:r>
          </a:p>
        </p:txBody>
      </p:sp>
      <p:sp>
        <p:nvSpPr>
          <p:cNvPr id="13" name="Content Placeholder 12">
            <a:extLst>
              <a:ext uri="{FF2B5EF4-FFF2-40B4-BE49-F238E27FC236}">
                <a16:creationId xmlns:a16="http://schemas.microsoft.com/office/drawing/2014/main" id="{CD01B295-31FE-4775-AB31-C8656F3F43C8}"/>
              </a:ext>
            </a:extLst>
          </p:cNvPr>
          <p:cNvSpPr>
            <a:spLocks noGrp="1"/>
          </p:cNvSpPr>
          <p:nvPr>
            <p:ph idx="1"/>
          </p:nvPr>
        </p:nvSpPr>
        <p:spPr/>
        <p:txBody>
          <a:bodyPr/>
          <a:lstStyle/>
          <a:p>
            <a:endParaRPr lang="en-US" dirty="0"/>
          </a:p>
        </p:txBody>
      </p:sp>
      <p:pic>
        <p:nvPicPr>
          <p:cNvPr id="11" name="Picture 10" descr="A close up of a sign&#10;&#10;Description generated with high confidence">
            <a:extLst>
              <a:ext uri="{FF2B5EF4-FFF2-40B4-BE49-F238E27FC236}">
                <a16:creationId xmlns:a16="http://schemas.microsoft.com/office/drawing/2014/main" id="{6AD70537-167C-4A58-A51F-A85E275F357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80281" y="210475"/>
            <a:ext cx="3993515" cy="3147254"/>
          </a:xfrm>
          <a:prstGeom prst="rect">
            <a:avLst/>
          </a:prstGeom>
          <a:effectLst>
            <a:outerShdw blurRad="50800" dist="50800" algn="t" rotWithShape="0">
              <a:prstClr val="black">
                <a:alpha val="40000"/>
              </a:prstClr>
            </a:outerShdw>
          </a:effectLst>
        </p:spPr>
      </p:pic>
      <p:sp>
        <p:nvSpPr>
          <p:cNvPr id="7" name="Rounded Rectangle 7">
            <a:extLst>
              <a:ext uri="{FF2B5EF4-FFF2-40B4-BE49-F238E27FC236}">
                <a16:creationId xmlns:a16="http://schemas.microsoft.com/office/drawing/2014/main" id="{00F08B5A-E7D4-4734-B3B2-16C5E7C3BF43}"/>
              </a:ext>
            </a:extLst>
          </p:cNvPr>
          <p:cNvSpPr/>
          <p:nvPr/>
        </p:nvSpPr>
        <p:spPr>
          <a:xfrm>
            <a:off x="2522773" y="1783214"/>
            <a:ext cx="3430001" cy="4099555"/>
          </a:xfrm>
          <a:prstGeom prst="roundRect">
            <a:avLst>
              <a:gd name="adj" fmla="val 10000"/>
            </a:avLst>
          </a:prstGeom>
          <a:solidFill>
            <a:srgbClr val="0C3E55"/>
          </a:solidFill>
          <a:ln>
            <a:solidFill>
              <a:srgbClr val="127842"/>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2" name="Rectangle 11">
            <a:extLst>
              <a:ext uri="{FF2B5EF4-FFF2-40B4-BE49-F238E27FC236}">
                <a16:creationId xmlns:a16="http://schemas.microsoft.com/office/drawing/2014/main" id="{37AB9646-557A-4198-82E4-C85F2352F7E4}"/>
              </a:ext>
            </a:extLst>
          </p:cNvPr>
          <p:cNvSpPr/>
          <p:nvPr/>
        </p:nvSpPr>
        <p:spPr>
          <a:xfrm>
            <a:off x="2757936" y="1986301"/>
            <a:ext cx="4043511" cy="3785652"/>
          </a:xfrm>
          <a:prstGeom prst="rect">
            <a:avLst/>
          </a:prstGeom>
          <a:noFill/>
        </p:spPr>
        <p:txBody>
          <a:bodyPr wrap="square" anchor="t">
            <a:spAutoFit/>
          </a:bodyPr>
          <a:lstStyle/>
          <a:p>
            <a:pPr marL="342900" indent="-342900">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cs typeface="Arial"/>
              </a:rPr>
              <a:t>Data elements</a:t>
            </a:r>
          </a:p>
          <a:p>
            <a:pPr marL="902970" lvl="1"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cs typeface="Arial"/>
              </a:rPr>
              <a:t>Model type</a:t>
            </a:r>
          </a:p>
          <a:p>
            <a:pPr marL="902970" lvl="1"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cs typeface="Arial"/>
              </a:rPr>
              <a:t>Purpose</a:t>
            </a:r>
          </a:p>
          <a:p>
            <a:pPr marL="902970" lvl="1"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cs typeface="Arial"/>
              </a:rPr>
              <a:t>Assumptions</a:t>
            </a:r>
          </a:p>
          <a:p>
            <a:pPr marL="902970" lvl="1"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cs typeface="Arial"/>
              </a:rPr>
              <a:t>Use</a:t>
            </a:r>
          </a:p>
          <a:p>
            <a:pPr marL="902970" lvl="1"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cs typeface="Arial"/>
              </a:rPr>
              <a:t>Scale</a:t>
            </a:r>
          </a:p>
          <a:p>
            <a:pPr marL="560070" lvl="1"/>
            <a:endParaRPr lang="en-US" sz="2400" dirty="0">
              <a:solidFill>
                <a:schemeClr val="bg1"/>
              </a:solidFill>
              <a:effectLst>
                <a:outerShdw blurRad="38100" dist="38100" dir="2700000" algn="tl">
                  <a:srgbClr val="000000">
                    <a:alpha val="43137"/>
                  </a:srgbClr>
                </a:outerShdw>
              </a:effectLst>
              <a:cs typeface="Arial" panose="020B0604020202020204" pitchFamily="34" charset="0"/>
            </a:endParaRPr>
          </a:p>
          <a:p>
            <a:pPr marL="457200" indent="-457200">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cs typeface="Arial"/>
              </a:rPr>
              <a:t>Model verification</a:t>
            </a:r>
          </a:p>
          <a:p>
            <a:pPr marL="457200" indent="-457200">
              <a:buFont typeface="Wingdings" panose="05000000000000000000" pitchFamily="2" charset="2"/>
              <a:buChar char="q"/>
            </a:pPr>
            <a:endParaRPr lang="en-US" sz="2400" dirty="0">
              <a:solidFill>
                <a:schemeClr val="bg1"/>
              </a:solidFill>
              <a:effectLst>
                <a:outerShdw blurRad="38100" dist="38100" dir="2700000" algn="tl">
                  <a:srgbClr val="000000">
                    <a:alpha val="43137"/>
                  </a:srgbClr>
                </a:outerShdw>
              </a:effectLst>
              <a:cs typeface="Arial" panose="020B0604020202020204" pitchFamily="34" charset="0"/>
            </a:endParaRPr>
          </a:p>
          <a:p>
            <a:pPr marL="457200" indent="-457200">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cs typeface="Arial"/>
              </a:rPr>
              <a:t>Model validation</a:t>
            </a:r>
          </a:p>
        </p:txBody>
      </p:sp>
      <p:pic>
        <p:nvPicPr>
          <p:cNvPr id="6" name="Graphic 5" descr="Checkmark">
            <a:extLst>
              <a:ext uri="{FF2B5EF4-FFF2-40B4-BE49-F238E27FC236}">
                <a16:creationId xmlns:a16="http://schemas.microsoft.com/office/drawing/2014/main" id="{DCC54862-84B0-41FF-A872-FA7D8D246C3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434061" flipH="1" flipV="1">
            <a:off x="2876778" y="1734476"/>
            <a:ext cx="303257" cy="604517"/>
          </a:xfrm>
          <a:prstGeom prst="rect">
            <a:avLst/>
          </a:prstGeom>
        </p:spPr>
      </p:pic>
      <p:pic>
        <p:nvPicPr>
          <p:cNvPr id="15" name="Graphic 14" descr="Checkmark">
            <a:extLst>
              <a:ext uri="{FF2B5EF4-FFF2-40B4-BE49-F238E27FC236}">
                <a16:creationId xmlns:a16="http://schemas.microsoft.com/office/drawing/2014/main" id="{7685A09F-A42C-494F-9E05-D8EE01D283A9}"/>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434061" flipH="1" flipV="1">
            <a:off x="2874598" y="4335636"/>
            <a:ext cx="293501" cy="562987"/>
          </a:xfrm>
          <a:prstGeom prst="rect">
            <a:avLst/>
          </a:prstGeom>
        </p:spPr>
      </p:pic>
      <p:pic>
        <p:nvPicPr>
          <p:cNvPr id="14" name="Graphic 13" descr="Checkmark">
            <a:extLst>
              <a:ext uri="{FF2B5EF4-FFF2-40B4-BE49-F238E27FC236}">
                <a16:creationId xmlns:a16="http://schemas.microsoft.com/office/drawing/2014/main" id="{1A59FEAE-17D4-4A35-8901-63ADFBA16DE3}"/>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434061" flipH="1" flipV="1">
            <a:off x="2874597" y="5105783"/>
            <a:ext cx="293501" cy="562987"/>
          </a:xfrm>
          <a:prstGeom prst="rect">
            <a:avLst/>
          </a:prstGeom>
        </p:spPr>
      </p:pic>
    </p:spTree>
    <p:extLst>
      <p:ext uri="{BB962C8B-B14F-4D97-AF65-F5344CB8AC3E}">
        <p14:creationId xmlns:p14="http://schemas.microsoft.com/office/powerpoint/2010/main" val="2215802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nge+: Holly Kretschmar, “Taking the Change Out of ...">
            <a:extLst>
              <a:ext uri="{FF2B5EF4-FFF2-40B4-BE49-F238E27FC236}">
                <a16:creationId xmlns:a16="http://schemas.microsoft.com/office/drawing/2014/main" id="{6C96B3A3-1894-0B44-91CE-C57BC30541B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12246" y="218050"/>
            <a:ext cx="10464998" cy="5887573"/>
          </a:xfrm>
        </p:spPr>
      </p:pic>
      <p:sp>
        <p:nvSpPr>
          <p:cNvPr id="6" name="TextBox 5">
            <a:extLst>
              <a:ext uri="{FF2B5EF4-FFF2-40B4-BE49-F238E27FC236}">
                <a16:creationId xmlns:a16="http://schemas.microsoft.com/office/drawing/2014/main" id="{67D0E908-A70D-5144-9DBB-CD681A6C9394}"/>
              </a:ext>
            </a:extLst>
          </p:cNvPr>
          <p:cNvSpPr txBox="1"/>
          <p:nvPr/>
        </p:nvSpPr>
        <p:spPr>
          <a:xfrm>
            <a:off x="206478" y="5874791"/>
            <a:ext cx="7883669" cy="230832"/>
          </a:xfrm>
          <a:prstGeom prst="rect">
            <a:avLst/>
          </a:prstGeom>
          <a:noFill/>
        </p:spPr>
        <p:txBody>
          <a:bodyPr wrap="square" rtlCol="0">
            <a:spAutoFit/>
          </a:bodyPr>
          <a:lstStyle/>
          <a:p>
            <a:r>
              <a:rPr lang="en-US" sz="900" dirty="0">
                <a:hlinkClick r:id="rId4" tooltip="http://vimeo.com/14251599"/>
              </a:rPr>
              <a:t>This Photo</a:t>
            </a:r>
            <a:r>
              <a:rPr lang="en-US" sz="900" dirty="0"/>
              <a:t> by Unknown Author is licensed under </a:t>
            </a:r>
            <a:r>
              <a:rPr lang="en-US" sz="900" dirty="0">
                <a:hlinkClick r:id="rId5" tooltip="https://creativecommons.org/licenses/by-sa/3.0/"/>
              </a:rPr>
              <a:t>CC BY-SA</a:t>
            </a:r>
            <a:endParaRPr lang="en-US" sz="900" dirty="0"/>
          </a:p>
        </p:txBody>
      </p:sp>
      <p:sp>
        <p:nvSpPr>
          <p:cNvPr id="2" name="Title 1">
            <a:extLst>
              <a:ext uri="{FF2B5EF4-FFF2-40B4-BE49-F238E27FC236}">
                <a16:creationId xmlns:a16="http://schemas.microsoft.com/office/drawing/2014/main" id="{957C9199-C100-F544-94FF-FE8CE665DE8C}"/>
              </a:ext>
            </a:extLst>
          </p:cNvPr>
          <p:cNvSpPr>
            <a:spLocks noGrp="1"/>
          </p:cNvSpPr>
          <p:nvPr>
            <p:ph type="title"/>
          </p:nvPr>
        </p:nvSpPr>
        <p:spPr>
          <a:xfrm>
            <a:off x="1943396" y="4141509"/>
            <a:ext cx="6043136" cy="1325563"/>
          </a:xfrm>
        </p:spPr>
        <p:txBody>
          <a:bodyPr>
            <a:normAutofit fontScale="90000"/>
          </a:bodyPr>
          <a:lstStyle/>
          <a:p>
            <a:r>
              <a:rPr lang="en-US" b="1" dirty="0">
                <a:solidFill>
                  <a:schemeClr val="accent2"/>
                </a:solidFill>
              </a:rPr>
              <a:t>Improving the discoverability of the literature </a:t>
            </a:r>
          </a:p>
        </p:txBody>
      </p:sp>
    </p:spTree>
    <p:extLst>
      <p:ext uri="{BB962C8B-B14F-4D97-AF65-F5344CB8AC3E}">
        <p14:creationId xmlns:p14="http://schemas.microsoft.com/office/powerpoint/2010/main" val="2733240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13073" y="244104"/>
            <a:ext cx="11744243" cy="6361149"/>
            <a:chOff x="213073" y="244104"/>
            <a:chExt cx="11744243" cy="6361149"/>
          </a:xfrm>
        </p:grpSpPr>
        <p:grpSp>
          <p:nvGrpSpPr>
            <p:cNvPr id="6" name="Group 5"/>
            <p:cNvGrpSpPr/>
            <p:nvPr/>
          </p:nvGrpSpPr>
          <p:grpSpPr>
            <a:xfrm>
              <a:off x="335902" y="1249544"/>
              <a:ext cx="11621414" cy="5355709"/>
              <a:chOff x="426553" y="1295273"/>
              <a:chExt cx="11621414" cy="5355709"/>
            </a:xfrm>
          </p:grpSpPr>
          <p:sp>
            <p:nvSpPr>
              <p:cNvPr id="3" name="Rectangle 2">
                <a:extLst>
                  <a:ext uri="{FF2B5EF4-FFF2-40B4-BE49-F238E27FC236}">
                    <a16:creationId xmlns:a16="http://schemas.microsoft.com/office/drawing/2014/main" id="{6AE74D59-777E-4A47-B318-6B934D2AFF86}"/>
                  </a:ext>
                </a:extLst>
              </p:cNvPr>
              <p:cNvSpPr/>
              <p:nvPr/>
            </p:nvSpPr>
            <p:spPr>
              <a:xfrm>
                <a:off x="426553" y="1295273"/>
                <a:ext cx="3886200" cy="53557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89E96F9-789A-4E67-BFE2-01A30DBCD6DC}"/>
                  </a:ext>
                </a:extLst>
              </p:cNvPr>
              <p:cNvSpPr/>
              <p:nvPr/>
            </p:nvSpPr>
            <p:spPr>
              <a:xfrm>
                <a:off x="4299273" y="1301660"/>
                <a:ext cx="3886200" cy="534932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6CCC392-EB67-470C-8FE7-65806431DD6F}"/>
                  </a:ext>
                </a:extLst>
              </p:cNvPr>
              <p:cNvSpPr/>
              <p:nvPr/>
            </p:nvSpPr>
            <p:spPr>
              <a:xfrm>
                <a:off x="8161767" y="1301660"/>
                <a:ext cx="3886200" cy="534932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E35668-6E60-4BE8-8A83-6CA562771C1D}"/>
                  </a:ext>
                </a:extLst>
              </p:cNvPr>
              <p:cNvSpPr/>
              <p:nvPr/>
            </p:nvSpPr>
            <p:spPr>
              <a:xfrm>
                <a:off x="430861" y="1305878"/>
                <a:ext cx="3886200" cy="6483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5525AEA-EA52-467C-B905-EEDE222B5C1E}"/>
                  </a:ext>
                </a:extLst>
              </p:cNvPr>
              <p:cNvSpPr/>
              <p:nvPr/>
            </p:nvSpPr>
            <p:spPr>
              <a:xfrm>
                <a:off x="4318780" y="1304965"/>
                <a:ext cx="3886200" cy="6450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280DFFE-8648-455E-99C3-52806FD7BC5B}"/>
                  </a:ext>
                </a:extLst>
              </p:cNvPr>
              <p:cNvSpPr/>
              <p:nvPr/>
            </p:nvSpPr>
            <p:spPr>
              <a:xfrm>
                <a:off x="8149713" y="1308048"/>
                <a:ext cx="3886200" cy="6419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327EFF11-A1D7-4886-AB35-79480F632FCF}"/>
                </a:ext>
              </a:extLst>
            </p:cNvPr>
            <p:cNvSpPr txBox="1"/>
            <p:nvPr/>
          </p:nvSpPr>
          <p:spPr>
            <a:xfrm>
              <a:off x="213073" y="244104"/>
              <a:ext cx="5738327" cy="830997"/>
            </a:xfrm>
            <a:prstGeom prst="rect">
              <a:avLst/>
            </a:prstGeom>
            <a:noFill/>
          </p:spPr>
          <p:txBody>
            <a:bodyPr wrap="square" rtlCol="0">
              <a:spAutoFit/>
            </a:bodyPr>
            <a:lstStyle/>
            <a:p>
              <a:r>
                <a:rPr lang="en-US" sz="4800" b="1" dirty="0">
                  <a:solidFill>
                    <a:schemeClr val="accent1">
                      <a:lumMod val="75000"/>
                    </a:schemeClr>
                  </a:solidFill>
                  <a:latin typeface="Arial" panose="020B0604020202020204" pitchFamily="34" charset="0"/>
                  <a:cs typeface="Arial" panose="020B0604020202020204" pitchFamily="34" charset="0"/>
                </a:rPr>
                <a:t>MEDLINE 2022</a:t>
              </a:r>
            </a:p>
          </p:txBody>
        </p:sp>
        <p:sp>
          <p:nvSpPr>
            <p:cNvPr id="38" name="Freeform: Shape 37">
              <a:extLst>
                <a:ext uri="{FF2B5EF4-FFF2-40B4-BE49-F238E27FC236}">
                  <a16:creationId xmlns:a16="http://schemas.microsoft.com/office/drawing/2014/main" id="{DAC90780-500D-4543-A0B1-013D99C3A076}"/>
                </a:ext>
              </a:extLst>
            </p:cNvPr>
            <p:cNvSpPr/>
            <p:nvPr/>
          </p:nvSpPr>
          <p:spPr>
            <a:xfrm>
              <a:off x="3974385" y="913975"/>
              <a:ext cx="64682" cy="56523"/>
            </a:xfrm>
            <a:custGeom>
              <a:avLst/>
              <a:gdLst>
                <a:gd name="connsiteX0" fmla="*/ 8584 w 64682"/>
                <a:gd name="connsiteY0" fmla="*/ 56523 h 56523"/>
                <a:gd name="connsiteX1" fmla="*/ 31024 w 64682"/>
                <a:gd name="connsiteY1" fmla="*/ 6035 h 56523"/>
                <a:gd name="connsiteX2" fmla="*/ 14194 w 64682"/>
                <a:gd name="connsiteY2" fmla="*/ 425 h 56523"/>
                <a:gd name="connsiteX3" fmla="*/ 19804 w 64682"/>
                <a:gd name="connsiteY3" fmla="*/ 11645 h 56523"/>
                <a:gd name="connsiteX4" fmla="*/ 14194 w 64682"/>
                <a:gd name="connsiteY4" fmla="*/ 34084 h 56523"/>
                <a:gd name="connsiteX5" fmla="*/ 19804 w 64682"/>
                <a:gd name="connsiteY5" fmla="*/ 17254 h 56523"/>
                <a:gd name="connsiteX6" fmla="*/ 36633 w 64682"/>
                <a:gd name="connsiteY6" fmla="*/ 6035 h 56523"/>
                <a:gd name="connsiteX7" fmla="*/ 31024 w 64682"/>
                <a:gd name="connsiteY7" fmla="*/ 28474 h 56523"/>
                <a:gd name="connsiteX8" fmla="*/ 25414 w 64682"/>
                <a:gd name="connsiteY8" fmla="*/ 45304 h 56523"/>
                <a:gd name="connsiteX9" fmla="*/ 31024 w 64682"/>
                <a:gd name="connsiteY9" fmla="*/ 17254 h 56523"/>
                <a:gd name="connsiteX10" fmla="*/ 25414 w 64682"/>
                <a:gd name="connsiteY10" fmla="*/ 17254 h 56523"/>
                <a:gd name="connsiteX11" fmla="*/ 31024 w 64682"/>
                <a:gd name="connsiteY11" fmla="*/ 34084 h 56523"/>
                <a:gd name="connsiteX12" fmla="*/ 42243 w 64682"/>
                <a:gd name="connsiteY12" fmla="*/ 17254 h 56523"/>
                <a:gd name="connsiteX13" fmla="*/ 53463 w 64682"/>
                <a:gd name="connsiteY13" fmla="*/ 17254 h 56523"/>
                <a:gd name="connsiteX14" fmla="*/ 64682 w 64682"/>
                <a:gd name="connsiteY14" fmla="*/ 11645 h 5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682" h="56523">
                  <a:moveTo>
                    <a:pt x="8584" y="56523"/>
                  </a:moveTo>
                  <a:cubicBezTo>
                    <a:pt x="11169" y="52214"/>
                    <a:pt x="35647" y="17591"/>
                    <a:pt x="31024" y="6035"/>
                  </a:cubicBezTo>
                  <a:cubicBezTo>
                    <a:pt x="28828" y="545"/>
                    <a:pt x="19804" y="2295"/>
                    <a:pt x="14194" y="425"/>
                  </a:cubicBezTo>
                  <a:cubicBezTo>
                    <a:pt x="-16487" y="46448"/>
                    <a:pt x="10772" y="-1904"/>
                    <a:pt x="19804" y="11645"/>
                  </a:cubicBezTo>
                  <a:cubicBezTo>
                    <a:pt x="24080" y="18060"/>
                    <a:pt x="14194" y="26374"/>
                    <a:pt x="14194" y="34084"/>
                  </a:cubicBezTo>
                  <a:cubicBezTo>
                    <a:pt x="14194" y="39997"/>
                    <a:pt x="16110" y="21872"/>
                    <a:pt x="19804" y="17254"/>
                  </a:cubicBezTo>
                  <a:cubicBezTo>
                    <a:pt x="24016" y="11989"/>
                    <a:pt x="31023" y="9775"/>
                    <a:pt x="36633" y="6035"/>
                  </a:cubicBezTo>
                  <a:cubicBezTo>
                    <a:pt x="34763" y="13515"/>
                    <a:pt x="33142" y="21061"/>
                    <a:pt x="31024" y="28474"/>
                  </a:cubicBezTo>
                  <a:cubicBezTo>
                    <a:pt x="29400" y="34160"/>
                    <a:pt x="25414" y="51217"/>
                    <a:pt x="25414" y="45304"/>
                  </a:cubicBezTo>
                  <a:cubicBezTo>
                    <a:pt x="25414" y="35769"/>
                    <a:pt x="28712" y="26505"/>
                    <a:pt x="31024" y="17254"/>
                  </a:cubicBezTo>
                  <a:cubicBezTo>
                    <a:pt x="35669" y="-1327"/>
                    <a:pt x="43443" y="-9790"/>
                    <a:pt x="25414" y="17254"/>
                  </a:cubicBezTo>
                  <a:cubicBezTo>
                    <a:pt x="27284" y="22864"/>
                    <a:pt x="27744" y="39004"/>
                    <a:pt x="31024" y="34084"/>
                  </a:cubicBezTo>
                  <a:lnTo>
                    <a:pt x="42243" y="17254"/>
                  </a:lnTo>
                  <a:cubicBezTo>
                    <a:pt x="52600" y="48325"/>
                    <a:pt x="43106" y="31063"/>
                    <a:pt x="53463" y="17254"/>
                  </a:cubicBezTo>
                  <a:cubicBezTo>
                    <a:pt x="55972" y="13909"/>
                    <a:pt x="60942" y="13515"/>
                    <a:pt x="64682" y="11645"/>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6EDF24C8-2DAE-49A0-93D4-17C565BF9672}"/>
                </a:ext>
              </a:extLst>
            </p:cNvPr>
            <p:cNvSpPr/>
            <p:nvPr/>
          </p:nvSpPr>
          <p:spPr>
            <a:xfrm>
              <a:off x="4331869" y="884797"/>
              <a:ext cx="59911" cy="82042"/>
            </a:xfrm>
            <a:custGeom>
              <a:avLst/>
              <a:gdLst>
                <a:gd name="connsiteX0" fmla="*/ 23043 w 59911"/>
                <a:gd name="connsiteY0" fmla="*/ 65784 h 82042"/>
                <a:gd name="connsiteX1" fmla="*/ 13176 w 59911"/>
                <a:gd name="connsiteY1" fmla="*/ 75652 h 82042"/>
                <a:gd name="connsiteX2" fmla="*/ 6597 w 59911"/>
                <a:gd name="connsiteY2" fmla="*/ 69074 h 82042"/>
                <a:gd name="connsiteX3" fmla="*/ 9886 w 59911"/>
                <a:gd name="connsiteY3" fmla="*/ 65784 h 82042"/>
                <a:gd name="connsiteX4" fmla="*/ 3308 w 59911"/>
                <a:gd name="connsiteY4" fmla="*/ 42760 h 82042"/>
                <a:gd name="connsiteX5" fmla="*/ 3308 w 59911"/>
                <a:gd name="connsiteY5" fmla="*/ 32892 h 82042"/>
                <a:gd name="connsiteX6" fmla="*/ 19 w 59911"/>
                <a:gd name="connsiteY6" fmla="*/ 78941 h 82042"/>
                <a:gd name="connsiteX7" fmla="*/ 3308 w 59911"/>
                <a:gd name="connsiteY7" fmla="*/ 6579 h 82042"/>
                <a:gd name="connsiteX8" fmla="*/ 9886 w 59911"/>
                <a:gd name="connsiteY8" fmla="*/ 16446 h 82042"/>
                <a:gd name="connsiteX9" fmla="*/ 16465 w 59911"/>
                <a:gd name="connsiteY9" fmla="*/ 39471 h 82042"/>
                <a:gd name="connsiteX10" fmla="*/ 19754 w 59911"/>
                <a:gd name="connsiteY10" fmla="*/ 26314 h 82042"/>
                <a:gd name="connsiteX11" fmla="*/ 23043 w 59911"/>
                <a:gd name="connsiteY11" fmla="*/ 36181 h 82042"/>
                <a:gd name="connsiteX12" fmla="*/ 26332 w 59911"/>
                <a:gd name="connsiteY12" fmla="*/ 26314 h 82042"/>
                <a:gd name="connsiteX13" fmla="*/ 32911 w 59911"/>
                <a:gd name="connsiteY13" fmla="*/ 19735 h 82042"/>
                <a:gd name="connsiteX14" fmla="*/ 36200 w 59911"/>
                <a:gd name="connsiteY14" fmla="*/ 29603 h 82042"/>
                <a:gd name="connsiteX15" fmla="*/ 29622 w 59911"/>
                <a:gd name="connsiteY15" fmla="*/ 49338 h 82042"/>
                <a:gd name="connsiteX16" fmla="*/ 29622 w 59911"/>
                <a:gd name="connsiteY16" fmla="*/ 39471 h 82042"/>
                <a:gd name="connsiteX17" fmla="*/ 32911 w 59911"/>
                <a:gd name="connsiteY17" fmla="*/ 72363 h 82042"/>
                <a:gd name="connsiteX18" fmla="*/ 36200 w 59911"/>
                <a:gd name="connsiteY18" fmla="*/ 62495 h 82042"/>
                <a:gd name="connsiteX19" fmla="*/ 39489 w 59911"/>
                <a:gd name="connsiteY19" fmla="*/ 46049 h 82042"/>
                <a:gd name="connsiteX20" fmla="*/ 52646 w 59911"/>
                <a:gd name="connsiteY20" fmla="*/ 32892 h 82042"/>
                <a:gd name="connsiteX21" fmla="*/ 59225 w 59911"/>
                <a:gd name="connsiteY21" fmla="*/ 26314 h 82042"/>
                <a:gd name="connsiteX22" fmla="*/ 49357 w 59911"/>
                <a:gd name="connsiteY22" fmla="*/ 29603 h 82042"/>
                <a:gd name="connsiteX23" fmla="*/ 46068 w 59911"/>
                <a:gd name="connsiteY23" fmla="*/ 39471 h 82042"/>
                <a:gd name="connsiteX24" fmla="*/ 49357 w 59911"/>
                <a:gd name="connsiteY24" fmla="*/ 23025 h 82042"/>
                <a:gd name="connsiteX25" fmla="*/ 55935 w 59911"/>
                <a:gd name="connsiteY25" fmla="*/ 13157 h 82042"/>
                <a:gd name="connsiteX26" fmla="*/ 52646 w 59911"/>
                <a:gd name="connsiteY26" fmla="*/ 23025 h 82042"/>
                <a:gd name="connsiteX27" fmla="*/ 49357 w 59911"/>
                <a:gd name="connsiteY27" fmla="*/ 9868 h 82042"/>
                <a:gd name="connsiteX28" fmla="*/ 42778 w 59911"/>
                <a:gd name="connsiteY28" fmla="*/ 16446 h 82042"/>
                <a:gd name="connsiteX29" fmla="*/ 39489 w 59911"/>
                <a:gd name="connsiteY29" fmla="*/ 26314 h 82042"/>
                <a:gd name="connsiteX30" fmla="*/ 36200 w 59911"/>
                <a:gd name="connsiteY30" fmla="*/ 49338 h 82042"/>
                <a:gd name="connsiteX31" fmla="*/ 29622 w 59911"/>
                <a:gd name="connsiteY31" fmla="*/ 69074 h 82042"/>
                <a:gd name="connsiteX32" fmla="*/ 23043 w 59911"/>
                <a:gd name="connsiteY32" fmla="*/ 62495 h 82042"/>
                <a:gd name="connsiteX33" fmla="*/ 26332 w 59911"/>
                <a:gd name="connsiteY33" fmla="*/ 19735 h 82042"/>
                <a:gd name="connsiteX34" fmla="*/ 29622 w 59911"/>
                <a:gd name="connsiteY34" fmla="*/ 0 h 8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911" h="82042">
                  <a:moveTo>
                    <a:pt x="23043" y="65784"/>
                  </a:moveTo>
                  <a:cubicBezTo>
                    <a:pt x="9601" y="32176"/>
                    <a:pt x="22559" y="56885"/>
                    <a:pt x="13176" y="75652"/>
                  </a:cubicBezTo>
                  <a:cubicBezTo>
                    <a:pt x="11789" y="78426"/>
                    <a:pt x="8790" y="71267"/>
                    <a:pt x="6597" y="69074"/>
                  </a:cubicBezTo>
                  <a:cubicBezTo>
                    <a:pt x="14944" y="44034"/>
                    <a:pt x="14536" y="42538"/>
                    <a:pt x="9886" y="65784"/>
                  </a:cubicBezTo>
                  <a:cubicBezTo>
                    <a:pt x="8335" y="61130"/>
                    <a:pt x="3308" y="46891"/>
                    <a:pt x="3308" y="42760"/>
                  </a:cubicBezTo>
                  <a:cubicBezTo>
                    <a:pt x="3308" y="31182"/>
                    <a:pt x="10712" y="10680"/>
                    <a:pt x="3308" y="32892"/>
                  </a:cubicBezTo>
                  <a:cubicBezTo>
                    <a:pt x="2212" y="48242"/>
                    <a:pt x="19" y="94330"/>
                    <a:pt x="19" y="78941"/>
                  </a:cubicBezTo>
                  <a:cubicBezTo>
                    <a:pt x="19" y="54795"/>
                    <a:pt x="-458" y="30429"/>
                    <a:pt x="3308" y="6579"/>
                  </a:cubicBezTo>
                  <a:cubicBezTo>
                    <a:pt x="3924" y="2674"/>
                    <a:pt x="8118" y="12910"/>
                    <a:pt x="9886" y="16446"/>
                  </a:cubicBezTo>
                  <a:cubicBezTo>
                    <a:pt x="12248" y="21169"/>
                    <a:pt x="15410" y="35250"/>
                    <a:pt x="16465" y="39471"/>
                  </a:cubicBezTo>
                  <a:cubicBezTo>
                    <a:pt x="17561" y="35085"/>
                    <a:pt x="15711" y="28336"/>
                    <a:pt x="19754" y="26314"/>
                  </a:cubicBezTo>
                  <a:cubicBezTo>
                    <a:pt x="22855" y="24763"/>
                    <a:pt x="19576" y="36181"/>
                    <a:pt x="23043" y="36181"/>
                  </a:cubicBezTo>
                  <a:cubicBezTo>
                    <a:pt x="26510" y="36181"/>
                    <a:pt x="24548" y="29287"/>
                    <a:pt x="26332" y="26314"/>
                  </a:cubicBezTo>
                  <a:cubicBezTo>
                    <a:pt x="27928" y="23655"/>
                    <a:pt x="30718" y="21928"/>
                    <a:pt x="32911" y="19735"/>
                  </a:cubicBezTo>
                  <a:cubicBezTo>
                    <a:pt x="34007" y="23024"/>
                    <a:pt x="36583" y="26157"/>
                    <a:pt x="36200" y="29603"/>
                  </a:cubicBezTo>
                  <a:cubicBezTo>
                    <a:pt x="35434" y="36495"/>
                    <a:pt x="31304" y="42611"/>
                    <a:pt x="29622" y="49338"/>
                  </a:cubicBezTo>
                  <a:cubicBezTo>
                    <a:pt x="24451" y="70016"/>
                    <a:pt x="25693" y="66970"/>
                    <a:pt x="29622" y="39471"/>
                  </a:cubicBezTo>
                  <a:cubicBezTo>
                    <a:pt x="30718" y="50435"/>
                    <a:pt x="29884" y="61768"/>
                    <a:pt x="32911" y="72363"/>
                  </a:cubicBezTo>
                  <a:cubicBezTo>
                    <a:pt x="33863" y="75697"/>
                    <a:pt x="35359" y="65859"/>
                    <a:pt x="36200" y="62495"/>
                  </a:cubicBezTo>
                  <a:cubicBezTo>
                    <a:pt x="37556" y="57071"/>
                    <a:pt x="36774" y="50936"/>
                    <a:pt x="39489" y="46049"/>
                  </a:cubicBezTo>
                  <a:cubicBezTo>
                    <a:pt x="42501" y="40627"/>
                    <a:pt x="48260" y="37278"/>
                    <a:pt x="52646" y="32892"/>
                  </a:cubicBezTo>
                  <a:cubicBezTo>
                    <a:pt x="54839" y="30699"/>
                    <a:pt x="62167" y="25333"/>
                    <a:pt x="59225" y="26314"/>
                  </a:cubicBezTo>
                  <a:lnTo>
                    <a:pt x="49357" y="29603"/>
                  </a:lnTo>
                  <a:cubicBezTo>
                    <a:pt x="48261" y="32892"/>
                    <a:pt x="46068" y="42938"/>
                    <a:pt x="46068" y="39471"/>
                  </a:cubicBezTo>
                  <a:cubicBezTo>
                    <a:pt x="46068" y="33880"/>
                    <a:pt x="47394" y="28260"/>
                    <a:pt x="49357" y="23025"/>
                  </a:cubicBezTo>
                  <a:cubicBezTo>
                    <a:pt x="50745" y="19324"/>
                    <a:pt x="51982" y="13157"/>
                    <a:pt x="55935" y="13157"/>
                  </a:cubicBezTo>
                  <a:cubicBezTo>
                    <a:pt x="59402" y="13157"/>
                    <a:pt x="53742" y="19736"/>
                    <a:pt x="52646" y="23025"/>
                  </a:cubicBezTo>
                  <a:cubicBezTo>
                    <a:pt x="51550" y="18639"/>
                    <a:pt x="53118" y="12376"/>
                    <a:pt x="49357" y="9868"/>
                  </a:cubicBezTo>
                  <a:cubicBezTo>
                    <a:pt x="46777" y="8148"/>
                    <a:pt x="44374" y="13787"/>
                    <a:pt x="42778" y="16446"/>
                  </a:cubicBezTo>
                  <a:cubicBezTo>
                    <a:pt x="40994" y="19419"/>
                    <a:pt x="40585" y="23025"/>
                    <a:pt x="39489" y="26314"/>
                  </a:cubicBezTo>
                  <a:cubicBezTo>
                    <a:pt x="38393" y="33989"/>
                    <a:pt x="37943" y="41784"/>
                    <a:pt x="36200" y="49338"/>
                  </a:cubicBezTo>
                  <a:cubicBezTo>
                    <a:pt x="34641" y="56095"/>
                    <a:pt x="29622" y="69074"/>
                    <a:pt x="29622" y="69074"/>
                  </a:cubicBezTo>
                  <a:cubicBezTo>
                    <a:pt x="27429" y="66881"/>
                    <a:pt x="23249" y="65589"/>
                    <a:pt x="23043" y="62495"/>
                  </a:cubicBezTo>
                  <a:cubicBezTo>
                    <a:pt x="22092" y="48231"/>
                    <a:pt x="24559" y="33920"/>
                    <a:pt x="26332" y="19735"/>
                  </a:cubicBezTo>
                  <a:cubicBezTo>
                    <a:pt x="30662" y="-14905"/>
                    <a:pt x="29622" y="33878"/>
                    <a:pt x="29622"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4" descr="Signal">
              <a:extLst>
                <a:ext uri="{FF2B5EF4-FFF2-40B4-BE49-F238E27FC236}">
                  <a16:creationId xmlns:a16="http://schemas.microsoft.com/office/drawing/2014/main" id="{123FAE2A-9527-4082-8B95-1F56A8570F5F}"/>
                </a:ext>
              </a:extLst>
            </p:cNvPr>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079" y="1949976"/>
              <a:ext cx="1049942" cy="967732"/>
            </a:xfrm>
            <a:prstGeom prst="rect">
              <a:avLst/>
            </a:prstGeom>
          </p:spPr>
        </p:pic>
        <p:pic>
          <p:nvPicPr>
            <p:cNvPr id="10" name="Graphic 10" descr="Stopwatch">
              <a:extLst>
                <a:ext uri="{FF2B5EF4-FFF2-40B4-BE49-F238E27FC236}">
                  <a16:creationId xmlns:a16="http://schemas.microsoft.com/office/drawing/2014/main" id="{6F801CF6-5A67-475C-BB60-100A74067480}"/>
                </a:ext>
              </a:extLst>
            </p:cNvPr>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079" y="3075001"/>
              <a:ext cx="1024137" cy="945582"/>
            </a:xfrm>
            <a:prstGeom prst="rect">
              <a:avLst/>
            </a:prstGeom>
          </p:spPr>
        </p:pic>
        <p:pic>
          <p:nvPicPr>
            <p:cNvPr id="11" name="Graphic 10">
              <a:extLst>
                <a:ext uri="{FF2B5EF4-FFF2-40B4-BE49-F238E27FC236}">
                  <a16:creationId xmlns:a16="http://schemas.microsoft.com/office/drawing/2014/main" id="{2C656194-CA22-4E05-87C9-7154E61AEAE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023" y="4312233"/>
              <a:ext cx="811940" cy="844526"/>
            </a:xfrm>
            <a:prstGeom prst="rect">
              <a:avLst/>
            </a:prstGeom>
          </p:spPr>
        </p:pic>
        <p:pic>
          <p:nvPicPr>
            <p:cNvPr id="12" name="Graphic 5" descr="Team">
              <a:extLst>
                <a:ext uri="{FF2B5EF4-FFF2-40B4-BE49-F238E27FC236}">
                  <a16:creationId xmlns:a16="http://schemas.microsoft.com/office/drawing/2014/main" id="{A52D574B-852B-4E26-86A0-6B46543DA104}"/>
                </a:ext>
              </a:extLst>
            </p:cNvPr>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3839" y="5448410"/>
              <a:ext cx="913578" cy="948491"/>
            </a:xfrm>
            <a:prstGeom prst="rect">
              <a:avLst/>
            </a:prstGeom>
          </p:spPr>
        </p:pic>
        <p:pic>
          <p:nvPicPr>
            <p:cNvPr id="13" name="Picture 12">
              <a:extLst>
                <a:ext uri="{FF2B5EF4-FFF2-40B4-BE49-F238E27FC236}">
                  <a16:creationId xmlns:a16="http://schemas.microsoft.com/office/drawing/2014/main" id="{782FB485-3BBE-4C6B-8005-44F1E3F1992C}"/>
                </a:ext>
              </a:extLst>
            </p:cNvPr>
            <p:cNvPicPr>
              <a:picLocks noChangeAspect="1"/>
            </p:cNvPicPr>
            <p:nvPr/>
          </p:nvPicPr>
          <p:blipFill>
            <a:blip r:embed="rId10">
              <a:biLevel thresh="75000"/>
            </a:blip>
            <a:stretch>
              <a:fillRect/>
            </a:stretch>
          </p:blipFill>
          <p:spPr>
            <a:xfrm>
              <a:off x="8360387" y="3181404"/>
              <a:ext cx="748094" cy="821436"/>
            </a:xfrm>
            <a:prstGeom prst="rect">
              <a:avLst/>
            </a:prstGeom>
          </p:spPr>
        </p:pic>
        <p:pic>
          <p:nvPicPr>
            <p:cNvPr id="14" name="Graphic 6" descr="DNA">
              <a:extLst>
                <a:ext uri="{FF2B5EF4-FFF2-40B4-BE49-F238E27FC236}">
                  <a16:creationId xmlns:a16="http://schemas.microsoft.com/office/drawing/2014/main" id="{5764C257-3D5F-4DB2-9AD5-0CBC3A2550F5}"/>
                </a:ext>
              </a:extLst>
            </p:cNvPr>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99222" y="3154315"/>
              <a:ext cx="714004" cy="766958"/>
            </a:xfrm>
            <a:prstGeom prst="rect">
              <a:avLst/>
            </a:prstGeom>
          </p:spPr>
        </p:pic>
        <p:pic>
          <p:nvPicPr>
            <p:cNvPr id="16" name="Graphic 15" descr="Flask">
              <a:extLst>
                <a:ext uri="{FF2B5EF4-FFF2-40B4-BE49-F238E27FC236}">
                  <a16:creationId xmlns:a16="http://schemas.microsoft.com/office/drawing/2014/main" id="{199CAD60-0C49-484E-AF01-FC9331FDF9D8}"/>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95344" y="4222116"/>
              <a:ext cx="913578" cy="948491"/>
            </a:xfrm>
            <a:prstGeom prst="rect">
              <a:avLst/>
            </a:prstGeom>
          </p:spPr>
        </p:pic>
        <p:pic>
          <p:nvPicPr>
            <p:cNvPr id="17" name="Graphic 9" descr="Share">
              <a:extLst>
                <a:ext uri="{FF2B5EF4-FFF2-40B4-BE49-F238E27FC236}">
                  <a16:creationId xmlns:a16="http://schemas.microsoft.com/office/drawing/2014/main" id="{15FDB1CF-7760-473D-82E3-2EA83B425FC7}"/>
                </a:ext>
              </a:extLst>
            </p:cNvPr>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79141" y="2095048"/>
              <a:ext cx="817168" cy="777459"/>
            </a:xfrm>
            <a:prstGeom prst="rect">
              <a:avLst/>
            </a:prstGeom>
          </p:spPr>
        </p:pic>
        <p:pic>
          <p:nvPicPr>
            <p:cNvPr id="20" name="Graphic 19" descr="Money">
              <a:extLst>
                <a:ext uri="{FF2B5EF4-FFF2-40B4-BE49-F238E27FC236}">
                  <a16:creationId xmlns:a16="http://schemas.microsoft.com/office/drawing/2014/main" id="{C51C9AF7-E038-4F04-A994-59B4CBE4B06A}"/>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45965" y="5471450"/>
              <a:ext cx="783067" cy="812993"/>
            </a:xfrm>
            <a:prstGeom prst="rect">
              <a:avLst/>
            </a:prstGeom>
          </p:spPr>
        </p:pic>
        <p:pic>
          <p:nvPicPr>
            <p:cNvPr id="21" name="Graphic 20">
              <a:extLst>
                <a:ext uri="{FF2B5EF4-FFF2-40B4-BE49-F238E27FC236}">
                  <a16:creationId xmlns:a16="http://schemas.microsoft.com/office/drawing/2014/main" id="{BF5A87AB-9608-473F-9A0C-78234EF26C5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439539" y="5557987"/>
              <a:ext cx="806697" cy="838914"/>
            </a:xfrm>
            <a:prstGeom prst="rect">
              <a:avLst/>
            </a:prstGeom>
          </p:spPr>
        </p:pic>
        <p:pic>
          <p:nvPicPr>
            <p:cNvPr id="22" name="Graphic 7" descr="Stethoscope">
              <a:extLst>
                <a:ext uri="{FF2B5EF4-FFF2-40B4-BE49-F238E27FC236}">
                  <a16:creationId xmlns:a16="http://schemas.microsoft.com/office/drawing/2014/main" id="{9A51A454-C2F4-49B3-B7CC-A8DE5D81BE2C}"/>
                </a:ext>
              </a:extLst>
            </p:cNvPr>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442755" y="2095048"/>
              <a:ext cx="688960" cy="743458"/>
            </a:xfrm>
            <a:prstGeom prst="rect">
              <a:avLst/>
            </a:prstGeom>
          </p:spPr>
        </p:pic>
        <p:pic>
          <p:nvPicPr>
            <p:cNvPr id="24" name="Picture 23">
              <a:extLst>
                <a:ext uri="{FF2B5EF4-FFF2-40B4-BE49-F238E27FC236}">
                  <a16:creationId xmlns:a16="http://schemas.microsoft.com/office/drawing/2014/main" id="{27622EFE-0586-49A9-9BBA-7FFC7DEBB77A}"/>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8360387" y="4396706"/>
              <a:ext cx="780288" cy="780288"/>
            </a:xfrm>
            <a:prstGeom prst="rect">
              <a:avLst/>
            </a:prstGeom>
          </p:spPr>
        </p:pic>
        <p:sp>
          <p:nvSpPr>
            <p:cNvPr id="25" name="TextBox 24">
              <a:extLst>
                <a:ext uri="{FF2B5EF4-FFF2-40B4-BE49-F238E27FC236}">
                  <a16:creationId xmlns:a16="http://schemas.microsoft.com/office/drawing/2014/main" id="{5E98FA6F-BEC0-4DED-A41E-572E61551EFA}"/>
                </a:ext>
              </a:extLst>
            </p:cNvPr>
            <p:cNvSpPr txBox="1"/>
            <p:nvPr/>
          </p:nvSpPr>
          <p:spPr>
            <a:xfrm>
              <a:off x="1677297" y="2068277"/>
              <a:ext cx="2385482" cy="830997"/>
            </a:xfrm>
            <a:prstGeom prst="rect">
              <a:avLst/>
            </a:prstGeom>
            <a:noFill/>
          </p:spPr>
          <p:txBody>
            <a:bodyPr wrap="square" rtlCol="0">
              <a:spAutoFit/>
            </a:bodyPr>
            <a:lstStyle/>
            <a:p>
              <a:r>
                <a:rPr lang="en-US" sz="1600" dirty="0"/>
                <a:t>1 million or more citations indexed per year, to keep pace with publishers</a:t>
              </a:r>
            </a:p>
          </p:txBody>
        </p:sp>
        <p:sp>
          <p:nvSpPr>
            <p:cNvPr id="26" name="TextBox 25">
              <a:extLst>
                <a:ext uri="{FF2B5EF4-FFF2-40B4-BE49-F238E27FC236}">
                  <a16:creationId xmlns:a16="http://schemas.microsoft.com/office/drawing/2014/main" id="{AE36549D-D599-4B93-8148-6B241739C179}"/>
                </a:ext>
              </a:extLst>
            </p:cNvPr>
            <p:cNvSpPr txBox="1"/>
            <p:nvPr/>
          </p:nvSpPr>
          <p:spPr>
            <a:xfrm>
              <a:off x="1688302" y="3125812"/>
              <a:ext cx="2350354" cy="830997"/>
            </a:xfrm>
            <a:prstGeom prst="rect">
              <a:avLst/>
            </a:prstGeom>
            <a:noFill/>
          </p:spPr>
          <p:txBody>
            <a:bodyPr wrap="square" rtlCol="0">
              <a:spAutoFit/>
            </a:bodyPr>
            <a:lstStyle/>
            <a:p>
              <a:r>
                <a:rPr lang="en-US" sz="1600" dirty="0"/>
                <a:t>Citations indexed </a:t>
              </a:r>
            </a:p>
            <a:p>
              <a:r>
                <a:rPr lang="en-US" sz="1600" dirty="0"/>
                <a:t>within 24 hours, to meet user needs for discovery</a:t>
              </a:r>
            </a:p>
          </p:txBody>
        </p:sp>
        <p:sp>
          <p:nvSpPr>
            <p:cNvPr id="27" name="TextBox 26">
              <a:extLst>
                <a:ext uri="{FF2B5EF4-FFF2-40B4-BE49-F238E27FC236}">
                  <a16:creationId xmlns:a16="http://schemas.microsoft.com/office/drawing/2014/main" id="{F522496A-2657-44D2-BA39-CCE5517DA5BF}"/>
                </a:ext>
              </a:extLst>
            </p:cNvPr>
            <p:cNvSpPr txBox="1"/>
            <p:nvPr/>
          </p:nvSpPr>
          <p:spPr>
            <a:xfrm>
              <a:off x="1688302" y="4338196"/>
              <a:ext cx="2350354" cy="830997"/>
            </a:xfrm>
            <a:prstGeom prst="rect">
              <a:avLst/>
            </a:prstGeom>
            <a:noFill/>
          </p:spPr>
          <p:txBody>
            <a:bodyPr wrap="square" rtlCol="0">
              <a:spAutoFit/>
            </a:bodyPr>
            <a:lstStyle/>
            <a:p>
              <a:r>
                <a:rPr lang="en-US" sz="1600" dirty="0"/>
                <a:t>Automated indexing applied, to ensure efficient processing</a:t>
              </a:r>
            </a:p>
          </p:txBody>
        </p:sp>
        <p:sp>
          <p:nvSpPr>
            <p:cNvPr id="28" name="TextBox 27">
              <a:extLst>
                <a:ext uri="{FF2B5EF4-FFF2-40B4-BE49-F238E27FC236}">
                  <a16:creationId xmlns:a16="http://schemas.microsoft.com/office/drawing/2014/main" id="{1FBA4FB2-CBA7-4A6F-B15A-763FB45FE2E2}"/>
                </a:ext>
              </a:extLst>
            </p:cNvPr>
            <p:cNvSpPr txBox="1"/>
            <p:nvPr/>
          </p:nvSpPr>
          <p:spPr>
            <a:xfrm>
              <a:off x="1677297" y="5507156"/>
              <a:ext cx="2558276" cy="830997"/>
            </a:xfrm>
            <a:prstGeom prst="rect">
              <a:avLst/>
            </a:prstGeom>
            <a:noFill/>
          </p:spPr>
          <p:txBody>
            <a:bodyPr wrap="square" rtlCol="0">
              <a:spAutoFit/>
            </a:bodyPr>
            <a:lstStyle/>
            <a:p>
              <a:r>
                <a:rPr lang="en-US" sz="1600" dirty="0"/>
                <a:t>Expert human curation applied, to ensure indexing accuracy and quality</a:t>
              </a:r>
            </a:p>
          </p:txBody>
        </p:sp>
        <p:sp>
          <p:nvSpPr>
            <p:cNvPr id="29" name="TextBox 28">
              <a:extLst>
                <a:ext uri="{FF2B5EF4-FFF2-40B4-BE49-F238E27FC236}">
                  <a16:creationId xmlns:a16="http://schemas.microsoft.com/office/drawing/2014/main" id="{8EB049AE-7B40-44EE-82E5-AC56BC5439CE}"/>
                </a:ext>
              </a:extLst>
            </p:cNvPr>
            <p:cNvSpPr txBox="1"/>
            <p:nvPr/>
          </p:nvSpPr>
          <p:spPr>
            <a:xfrm>
              <a:off x="9305269" y="3125812"/>
              <a:ext cx="2461521" cy="830997"/>
            </a:xfrm>
            <a:prstGeom prst="rect">
              <a:avLst/>
            </a:prstGeom>
            <a:noFill/>
          </p:spPr>
          <p:txBody>
            <a:bodyPr wrap="square" rtlCol="0">
              <a:spAutoFit/>
            </a:bodyPr>
            <a:lstStyle/>
            <a:p>
              <a:r>
                <a:rPr lang="en-US" sz="1600" dirty="0"/>
                <a:t>MeSH vocabulary and workflow enhancements support user needs </a:t>
              </a:r>
            </a:p>
          </p:txBody>
        </p:sp>
        <p:sp>
          <p:nvSpPr>
            <p:cNvPr id="30" name="TextBox 29">
              <a:extLst>
                <a:ext uri="{FF2B5EF4-FFF2-40B4-BE49-F238E27FC236}">
                  <a16:creationId xmlns:a16="http://schemas.microsoft.com/office/drawing/2014/main" id="{9855B00E-16F7-4BB6-8D65-22333E4EE4AA}"/>
                </a:ext>
              </a:extLst>
            </p:cNvPr>
            <p:cNvSpPr txBox="1"/>
            <p:nvPr/>
          </p:nvSpPr>
          <p:spPr>
            <a:xfrm>
              <a:off x="5180610" y="3125812"/>
              <a:ext cx="2926266" cy="830997"/>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rPr>
                <a:t>Comprehensive genetic metadata to support the scientific research community </a:t>
              </a:r>
              <a:endParaRPr lang="en-US" sz="1600" dirty="0"/>
            </a:p>
          </p:txBody>
        </p:sp>
        <p:sp>
          <p:nvSpPr>
            <p:cNvPr id="31" name="TextBox 30">
              <a:extLst>
                <a:ext uri="{FF2B5EF4-FFF2-40B4-BE49-F238E27FC236}">
                  <a16:creationId xmlns:a16="http://schemas.microsoft.com/office/drawing/2014/main" id="{4A666CB9-EEB7-4FB7-BD26-814FB300D4A9}"/>
                </a:ext>
              </a:extLst>
            </p:cNvPr>
            <p:cNvSpPr txBox="1"/>
            <p:nvPr/>
          </p:nvSpPr>
          <p:spPr>
            <a:xfrm>
              <a:off x="5194296" y="4345997"/>
              <a:ext cx="2912580" cy="830997"/>
            </a:xfrm>
            <a:prstGeom prst="rect">
              <a:avLst/>
            </a:prstGeom>
            <a:noFill/>
          </p:spPr>
          <p:txBody>
            <a:bodyPr wrap="square" rtlCol="0">
              <a:spAutoFit/>
            </a:bodyPr>
            <a:lstStyle/>
            <a:p>
              <a:r>
                <a:rPr lang="en-US" sz="1600" dirty="0"/>
                <a:t>Improved chemical metadata spanning pharmacological/</a:t>
              </a:r>
            </a:p>
            <a:p>
              <a:r>
                <a:rPr lang="en-US" sz="1600" dirty="0"/>
                <a:t>toxicological research areas</a:t>
              </a:r>
            </a:p>
          </p:txBody>
        </p:sp>
        <p:sp>
          <p:nvSpPr>
            <p:cNvPr id="32" name="TextBox 31">
              <a:extLst>
                <a:ext uri="{FF2B5EF4-FFF2-40B4-BE49-F238E27FC236}">
                  <a16:creationId xmlns:a16="http://schemas.microsoft.com/office/drawing/2014/main" id="{FE5249B5-2903-4F27-9535-64A6CA00F00F}"/>
                </a:ext>
              </a:extLst>
            </p:cNvPr>
            <p:cNvSpPr txBox="1"/>
            <p:nvPr/>
          </p:nvSpPr>
          <p:spPr>
            <a:xfrm>
              <a:off x="9305269" y="4338196"/>
              <a:ext cx="2416561" cy="830997"/>
            </a:xfrm>
            <a:prstGeom prst="rect">
              <a:avLst/>
            </a:prstGeom>
            <a:noFill/>
          </p:spPr>
          <p:txBody>
            <a:bodyPr wrap="square" rtlCol="0">
              <a:spAutoFit/>
            </a:bodyPr>
            <a:lstStyle/>
            <a:p>
              <a:r>
                <a:rPr lang="en-US" sz="1600" dirty="0"/>
                <a:t>Authoritative vocabularies in addition to MeSH increase access</a:t>
              </a:r>
            </a:p>
          </p:txBody>
        </p:sp>
        <p:sp>
          <p:nvSpPr>
            <p:cNvPr id="33" name="TextBox 32">
              <a:extLst>
                <a:ext uri="{FF2B5EF4-FFF2-40B4-BE49-F238E27FC236}">
                  <a16:creationId xmlns:a16="http://schemas.microsoft.com/office/drawing/2014/main" id="{39FA8141-CE11-4B5E-9F04-766C5D77EEDE}"/>
                </a:ext>
              </a:extLst>
            </p:cNvPr>
            <p:cNvSpPr txBox="1"/>
            <p:nvPr/>
          </p:nvSpPr>
          <p:spPr>
            <a:xfrm>
              <a:off x="9305269" y="2098315"/>
              <a:ext cx="2503560" cy="830997"/>
            </a:xfrm>
            <a:prstGeom prst="rect">
              <a:avLst/>
            </a:prstGeom>
            <a:noFill/>
          </p:spPr>
          <p:txBody>
            <a:bodyPr wrap="square" rtlCol="0">
              <a:spAutoFit/>
            </a:bodyPr>
            <a:lstStyle/>
            <a:p>
              <a:r>
                <a:rPr lang="en-US" sz="1600" dirty="0"/>
                <a:t>Publishers supply metadata and allow metadata extraction from full text</a:t>
              </a:r>
              <a:endParaRPr lang="en-US" sz="1300" dirty="0"/>
            </a:p>
          </p:txBody>
        </p:sp>
        <p:sp>
          <p:nvSpPr>
            <p:cNvPr id="34" name="TextBox 33">
              <a:extLst>
                <a:ext uri="{FF2B5EF4-FFF2-40B4-BE49-F238E27FC236}">
                  <a16:creationId xmlns:a16="http://schemas.microsoft.com/office/drawing/2014/main" id="{42AAEB68-0C13-45CC-93DE-23BDD8DE5C7D}"/>
                </a:ext>
              </a:extLst>
            </p:cNvPr>
            <p:cNvSpPr txBox="1"/>
            <p:nvPr/>
          </p:nvSpPr>
          <p:spPr>
            <a:xfrm>
              <a:off x="5188995" y="5533374"/>
              <a:ext cx="2842319" cy="830997"/>
            </a:xfrm>
            <a:prstGeom prst="rect">
              <a:avLst/>
            </a:prstGeom>
            <a:noFill/>
          </p:spPr>
          <p:txBody>
            <a:bodyPr wrap="square" rtlCol="0">
              <a:spAutoFit/>
            </a:bodyPr>
            <a:lstStyle/>
            <a:p>
              <a:r>
                <a:rPr lang="en-US" sz="1600" dirty="0"/>
                <a:t>Enhanced funding metadata </a:t>
              </a:r>
            </a:p>
            <a:p>
              <a:r>
                <a:rPr lang="en-US" sz="1600" dirty="0"/>
                <a:t>to support research portfolio analysis</a:t>
              </a:r>
            </a:p>
          </p:txBody>
        </p:sp>
        <p:sp>
          <p:nvSpPr>
            <p:cNvPr id="35" name="TextBox 34">
              <a:extLst>
                <a:ext uri="{FF2B5EF4-FFF2-40B4-BE49-F238E27FC236}">
                  <a16:creationId xmlns:a16="http://schemas.microsoft.com/office/drawing/2014/main" id="{6BA48CDB-E9AB-4FE6-9892-50D38690D273}"/>
                </a:ext>
              </a:extLst>
            </p:cNvPr>
            <p:cNvSpPr txBox="1"/>
            <p:nvPr/>
          </p:nvSpPr>
          <p:spPr>
            <a:xfrm>
              <a:off x="5172026" y="2068278"/>
              <a:ext cx="2790129" cy="830997"/>
            </a:xfrm>
            <a:prstGeom prst="rect">
              <a:avLst/>
            </a:prstGeom>
            <a:noFill/>
          </p:spPr>
          <p:txBody>
            <a:bodyPr wrap="square" rtlCol="0">
              <a:spAutoFit/>
            </a:bodyPr>
            <a:lstStyle/>
            <a:p>
              <a:r>
                <a:rPr lang="en-US" sz="1600" dirty="0"/>
                <a:t>Optimized metadata to support access to ClinicalTrials.gov and other trial registries</a:t>
              </a:r>
            </a:p>
          </p:txBody>
        </p:sp>
        <p:sp>
          <p:nvSpPr>
            <p:cNvPr id="36" name="TextBox 35">
              <a:extLst>
                <a:ext uri="{FF2B5EF4-FFF2-40B4-BE49-F238E27FC236}">
                  <a16:creationId xmlns:a16="http://schemas.microsoft.com/office/drawing/2014/main" id="{A729C54C-AD52-4D24-8124-5566BB926E70}"/>
                </a:ext>
              </a:extLst>
            </p:cNvPr>
            <p:cNvSpPr txBox="1"/>
            <p:nvPr/>
          </p:nvSpPr>
          <p:spPr>
            <a:xfrm>
              <a:off x="9305269" y="5508500"/>
              <a:ext cx="2388965" cy="830997"/>
            </a:xfrm>
            <a:prstGeom prst="rect">
              <a:avLst/>
            </a:prstGeom>
            <a:noFill/>
          </p:spPr>
          <p:txBody>
            <a:bodyPr wrap="square" rtlCol="0">
              <a:spAutoFit/>
            </a:bodyPr>
            <a:lstStyle/>
            <a:p>
              <a:r>
                <a:rPr lang="en-US" sz="1600" dirty="0"/>
                <a:t>Links to datasets support NLM and NIH data science goals</a:t>
              </a:r>
            </a:p>
          </p:txBody>
        </p:sp>
        <p:sp>
          <p:nvSpPr>
            <p:cNvPr id="37" name="TextBox 36">
              <a:extLst>
                <a:ext uri="{FF2B5EF4-FFF2-40B4-BE49-F238E27FC236}">
                  <a16:creationId xmlns:a16="http://schemas.microsoft.com/office/drawing/2014/main" id="{17849FEB-3DA6-4D39-914D-C3C552BC689E}"/>
                </a:ext>
              </a:extLst>
            </p:cNvPr>
            <p:cNvSpPr txBox="1"/>
            <p:nvPr/>
          </p:nvSpPr>
          <p:spPr>
            <a:xfrm>
              <a:off x="846622" y="1383517"/>
              <a:ext cx="2851280" cy="395285"/>
            </a:xfrm>
            <a:prstGeom prst="rect">
              <a:avLst/>
            </a:prstGeom>
            <a:noFill/>
          </p:spPr>
          <p:txBody>
            <a:bodyPr wrap="square" rtlCol="0">
              <a:spAutoFit/>
            </a:bodyPr>
            <a:lstStyle/>
            <a:p>
              <a:pPr algn="ctr"/>
              <a:r>
                <a:rPr lang="en-US" sz="2000" b="1" dirty="0"/>
                <a:t>Curation at Scale</a:t>
              </a:r>
            </a:p>
          </p:txBody>
        </p:sp>
        <p:sp>
          <p:nvSpPr>
            <p:cNvPr id="39" name="TextBox 38">
              <a:extLst>
                <a:ext uri="{FF2B5EF4-FFF2-40B4-BE49-F238E27FC236}">
                  <a16:creationId xmlns:a16="http://schemas.microsoft.com/office/drawing/2014/main" id="{D3DFDC7A-6697-4AEC-BCFE-2F1F09BB923F}"/>
                </a:ext>
              </a:extLst>
            </p:cNvPr>
            <p:cNvSpPr txBox="1"/>
            <p:nvPr/>
          </p:nvSpPr>
          <p:spPr>
            <a:xfrm>
              <a:off x="4591996" y="1394677"/>
              <a:ext cx="3194801" cy="400110"/>
            </a:xfrm>
            <a:prstGeom prst="rect">
              <a:avLst/>
            </a:prstGeom>
            <a:noFill/>
          </p:spPr>
          <p:txBody>
            <a:bodyPr wrap="square" rtlCol="0">
              <a:spAutoFit/>
            </a:bodyPr>
            <a:lstStyle/>
            <a:p>
              <a:pPr algn="ctr"/>
              <a:r>
                <a:rPr lang="en-US" sz="2000" b="1" dirty="0"/>
                <a:t>Expanded Metadata</a:t>
              </a:r>
            </a:p>
          </p:txBody>
        </p:sp>
        <p:sp>
          <p:nvSpPr>
            <p:cNvPr id="41" name="TextBox 40">
              <a:extLst>
                <a:ext uri="{FF2B5EF4-FFF2-40B4-BE49-F238E27FC236}">
                  <a16:creationId xmlns:a16="http://schemas.microsoft.com/office/drawing/2014/main" id="{70FBDFF3-D470-4BE0-B4F9-8EEE17DEFFB1}"/>
                </a:ext>
              </a:extLst>
            </p:cNvPr>
            <p:cNvSpPr txBox="1"/>
            <p:nvPr/>
          </p:nvSpPr>
          <p:spPr>
            <a:xfrm>
              <a:off x="8502169" y="1383517"/>
              <a:ext cx="3211725" cy="395285"/>
            </a:xfrm>
            <a:prstGeom prst="rect">
              <a:avLst/>
            </a:prstGeom>
            <a:noFill/>
          </p:spPr>
          <p:txBody>
            <a:bodyPr wrap="square" rtlCol="0">
              <a:spAutoFit/>
            </a:bodyPr>
            <a:lstStyle/>
            <a:p>
              <a:pPr algn="ctr"/>
              <a:r>
                <a:rPr lang="en-US" sz="2000" b="1" dirty="0"/>
                <a:t>Efficient and Connected</a:t>
              </a:r>
            </a:p>
          </p:txBody>
        </p:sp>
      </p:grpSp>
    </p:spTree>
    <p:extLst>
      <p:ext uri="{BB962C8B-B14F-4D97-AF65-F5344CB8AC3E}">
        <p14:creationId xmlns:p14="http://schemas.microsoft.com/office/powerpoint/2010/main" val="2865677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7B1C918E-FA52-419B-9F2D-7B64A299A4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433" y="3954350"/>
            <a:ext cx="1215074" cy="520122"/>
          </a:xfrm>
          <a:prstGeom prst="rect">
            <a:avLst/>
          </a:prstGeom>
        </p:spPr>
      </p:pic>
      <p:sp>
        <p:nvSpPr>
          <p:cNvPr id="5" name="object 19"/>
          <p:cNvSpPr>
            <a:spLocks noChangeAspect="1"/>
          </p:cNvSpPr>
          <p:nvPr/>
        </p:nvSpPr>
        <p:spPr>
          <a:xfrm>
            <a:off x="1530039" y="4625903"/>
            <a:ext cx="882867" cy="456884"/>
          </a:xfrm>
          <a:prstGeom prst="rect">
            <a:avLst/>
          </a:prstGeom>
          <a:blipFill>
            <a:blip r:embed="rId4" cstate="print"/>
            <a:stretch>
              <a:fillRect/>
            </a:stretch>
          </a:blipFill>
        </p:spPr>
        <p:txBody>
          <a:bodyPr wrap="square" lIns="0" tIns="0" rIns="0" bIns="0" rtlCol="0"/>
          <a:lstStyle/>
          <a:p>
            <a:endParaRPr sz="2400"/>
          </a:p>
        </p:txBody>
      </p:sp>
      <p:pic>
        <p:nvPicPr>
          <p:cNvPr id="6" name="Picture 5"/>
          <p:cNvPicPr>
            <a:picLocks noChangeAspect="1"/>
          </p:cNvPicPr>
          <p:nvPr/>
        </p:nvPicPr>
        <p:blipFill>
          <a:blip r:embed="rId5"/>
          <a:stretch>
            <a:fillRect/>
          </a:stretch>
        </p:blipFill>
        <p:spPr>
          <a:xfrm>
            <a:off x="13028" y="2769576"/>
            <a:ext cx="2446129" cy="546386"/>
          </a:xfrm>
          <a:prstGeom prst="rect">
            <a:avLst/>
          </a:prstGeom>
        </p:spPr>
      </p:pic>
      <p:sp>
        <p:nvSpPr>
          <p:cNvPr id="9" name="object 7"/>
          <p:cNvSpPr/>
          <p:nvPr/>
        </p:nvSpPr>
        <p:spPr>
          <a:xfrm>
            <a:off x="4163008" y="2076476"/>
            <a:ext cx="2755320" cy="1114442"/>
          </a:xfrm>
          <a:prstGeom prst="rect">
            <a:avLst/>
          </a:prstGeom>
          <a:blipFill>
            <a:blip r:embed="rId6" cstate="print"/>
            <a:stretch>
              <a:fillRect/>
            </a:stretch>
          </a:blipFill>
        </p:spPr>
        <p:txBody>
          <a:bodyPr wrap="square" lIns="0" tIns="0" rIns="0" bIns="0" rtlCol="0"/>
          <a:lstStyle/>
          <a:p>
            <a:endParaRPr sz="2400"/>
          </a:p>
        </p:txBody>
      </p:sp>
      <p:sp>
        <p:nvSpPr>
          <p:cNvPr id="13" name="object 31"/>
          <p:cNvSpPr>
            <a:spLocks noChangeAspect="1"/>
          </p:cNvSpPr>
          <p:nvPr/>
        </p:nvSpPr>
        <p:spPr>
          <a:xfrm>
            <a:off x="1911899" y="365302"/>
            <a:ext cx="1752052" cy="777513"/>
          </a:xfrm>
          <a:prstGeom prst="rect">
            <a:avLst/>
          </a:prstGeom>
          <a:blipFill>
            <a:blip r:embed="rId7" cstate="print"/>
            <a:stretch>
              <a:fillRect/>
            </a:stretch>
          </a:blipFill>
        </p:spPr>
        <p:txBody>
          <a:bodyPr wrap="square" lIns="0" tIns="0" rIns="0" bIns="0" rtlCol="0"/>
          <a:lstStyle/>
          <a:p>
            <a:endParaRPr sz="2400"/>
          </a:p>
        </p:txBody>
      </p:sp>
      <p:sp>
        <p:nvSpPr>
          <p:cNvPr id="15" name="object 2"/>
          <p:cNvSpPr/>
          <p:nvPr/>
        </p:nvSpPr>
        <p:spPr>
          <a:xfrm>
            <a:off x="4068866" y="1144479"/>
            <a:ext cx="3657600" cy="804841"/>
          </a:xfrm>
          <a:prstGeom prst="rect">
            <a:avLst/>
          </a:prstGeom>
          <a:blipFill>
            <a:blip r:embed="rId8" cstate="print"/>
            <a:stretch>
              <a:fillRect/>
            </a:stretch>
          </a:blipFill>
        </p:spPr>
        <p:txBody>
          <a:bodyPr wrap="square" lIns="0" tIns="0" rIns="0" bIns="0" rtlCol="0"/>
          <a:lstStyle/>
          <a:p>
            <a:endParaRPr sz="2400"/>
          </a:p>
        </p:txBody>
      </p:sp>
      <p:pic>
        <p:nvPicPr>
          <p:cNvPr id="21" name="Picture 17" descr="GTR_ClinVar_MedGen image"/>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3940736" y="4424385"/>
            <a:ext cx="1642038" cy="1529419"/>
          </a:xfrm>
          <a:prstGeom prst="rect">
            <a:avLst/>
          </a:prstGeom>
          <a:noFill/>
          <a:extLst>
            <a:ext uri="{909E8E84-426E-40DD-AFC4-6F175D3DCCD1}">
              <a14:hiddenFill xmlns:a14="http://schemas.microsoft.com/office/drawing/2010/main">
                <a:solidFill>
                  <a:srgbClr val="FFFFFF"/>
                </a:solidFill>
              </a14:hiddenFill>
            </a:ext>
          </a:extLst>
        </p:spPr>
      </p:pic>
      <p:sp>
        <p:nvSpPr>
          <p:cNvPr id="23" name="object 8"/>
          <p:cNvSpPr>
            <a:spLocks noChangeAspect="1"/>
          </p:cNvSpPr>
          <p:nvPr/>
        </p:nvSpPr>
        <p:spPr>
          <a:xfrm>
            <a:off x="10122600" y="1290087"/>
            <a:ext cx="1828800" cy="521537"/>
          </a:xfrm>
          <a:prstGeom prst="rect">
            <a:avLst/>
          </a:prstGeom>
          <a:blipFill>
            <a:blip r:embed="rId10" cstate="print"/>
            <a:stretch>
              <a:fillRect/>
            </a:stretch>
          </a:blipFill>
        </p:spPr>
        <p:txBody>
          <a:bodyPr wrap="square" lIns="0" tIns="0" rIns="0" bIns="0" rtlCol="0"/>
          <a:lstStyle/>
          <a:p>
            <a:endParaRPr sz="2400"/>
          </a:p>
        </p:txBody>
      </p:sp>
      <p:pic>
        <p:nvPicPr>
          <p:cNvPr id="36" name="Picture 1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5531" y="1278106"/>
            <a:ext cx="3657600" cy="800448"/>
          </a:xfrm>
          <a:prstGeom prst="rect">
            <a:avLst/>
          </a:prstGeom>
          <a:noFill/>
          <a:ln w="12700">
            <a:solidFill>
              <a:srgbClr val="000A79"/>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5"/>
          <p:cNvPicPr>
            <a:picLocks noChangeAspect="1"/>
          </p:cNvPicPr>
          <p:nvPr/>
        </p:nvPicPr>
        <p:blipFill rotWithShape="1">
          <a:blip r:embed="rId12" cstate="hqprint">
            <a:extLst>
              <a:ext uri="{28A0092B-C50C-407E-A947-70E740481C1C}">
                <a14:useLocalDpi xmlns:a14="http://schemas.microsoft.com/office/drawing/2010/main"/>
              </a:ext>
            </a:extLst>
          </a:blip>
          <a:srcRect r="3441"/>
          <a:stretch/>
        </p:blipFill>
        <p:spPr>
          <a:xfrm>
            <a:off x="0" y="2129345"/>
            <a:ext cx="3826033" cy="626741"/>
          </a:xfrm>
          <a:prstGeom prst="rect">
            <a:avLst/>
          </a:prstGeom>
        </p:spPr>
      </p:pic>
      <p:pic>
        <p:nvPicPr>
          <p:cNvPr id="27" name="Picture 26"/>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4937750" y="3249321"/>
            <a:ext cx="2817620" cy="1026186"/>
          </a:xfrm>
          <a:prstGeom prst="rect">
            <a:avLst/>
          </a:prstGeom>
          <a:ln>
            <a:solidFill>
              <a:schemeClr val="tx1"/>
            </a:solidFill>
          </a:ln>
        </p:spPr>
      </p:pic>
      <p:grpSp>
        <p:nvGrpSpPr>
          <p:cNvPr id="29" name="Group 28"/>
          <p:cNvGrpSpPr/>
          <p:nvPr/>
        </p:nvGrpSpPr>
        <p:grpSpPr>
          <a:xfrm>
            <a:off x="146548" y="5274710"/>
            <a:ext cx="3703865" cy="687681"/>
            <a:chOff x="24975" y="4981346"/>
            <a:chExt cx="3703865" cy="687681"/>
          </a:xfrm>
        </p:grpSpPr>
        <p:pic>
          <p:nvPicPr>
            <p:cNvPr id="34" name="Picture 19"/>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p:blipFill>
          <p:spPr bwMode="auto">
            <a:xfrm>
              <a:off x="24975" y="4981346"/>
              <a:ext cx="777906" cy="68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p:cNvPicPr>
              <a:picLocks noChangeAspect="1"/>
            </p:cNvPicPr>
            <p:nvPr/>
          </p:nvPicPr>
          <p:blipFill>
            <a:blip r:embed="rId15"/>
            <a:stretch>
              <a:fillRect/>
            </a:stretch>
          </p:blipFill>
          <p:spPr>
            <a:xfrm>
              <a:off x="985983" y="4991852"/>
              <a:ext cx="2742857" cy="666667"/>
            </a:xfrm>
            <a:prstGeom prst="rect">
              <a:avLst/>
            </a:prstGeom>
          </p:spPr>
        </p:pic>
      </p:grpSp>
      <p:pic>
        <p:nvPicPr>
          <p:cNvPr id="30" name="Picture 29"/>
          <p:cNvPicPr>
            <a:picLocks noChangeAspect="1"/>
          </p:cNvPicPr>
          <p:nvPr/>
        </p:nvPicPr>
        <p:blipFill>
          <a:blip r:embed="rId16"/>
          <a:stretch>
            <a:fillRect/>
          </a:stretch>
        </p:blipFill>
        <p:spPr>
          <a:xfrm>
            <a:off x="107627" y="352584"/>
            <a:ext cx="1612679" cy="806340"/>
          </a:xfrm>
          <a:prstGeom prst="rect">
            <a:avLst/>
          </a:prstGeom>
        </p:spPr>
      </p:pic>
      <p:pic>
        <p:nvPicPr>
          <p:cNvPr id="31" name="Picture 30"/>
          <p:cNvPicPr>
            <a:picLocks noChangeAspect="1"/>
          </p:cNvPicPr>
          <p:nvPr/>
        </p:nvPicPr>
        <p:blipFill>
          <a:blip r:embed="rId17"/>
          <a:stretch>
            <a:fillRect/>
          </a:stretch>
        </p:blipFill>
        <p:spPr>
          <a:xfrm>
            <a:off x="10228926" y="4903024"/>
            <a:ext cx="1861474" cy="988711"/>
          </a:xfrm>
          <a:prstGeom prst="rect">
            <a:avLst/>
          </a:prstGeom>
        </p:spPr>
      </p:pic>
      <p:pic>
        <p:nvPicPr>
          <p:cNvPr id="32" name="Picture 31"/>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209183" y="4549983"/>
            <a:ext cx="1174526" cy="607514"/>
          </a:xfrm>
          <a:prstGeom prst="rect">
            <a:avLst/>
          </a:prstGeom>
        </p:spPr>
      </p:pic>
      <p:pic>
        <p:nvPicPr>
          <p:cNvPr id="33" name="Picture 32"/>
          <p:cNvPicPr>
            <a:picLocks noChangeAspect="1"/>
          </p:cNvPicPr>
          <p:nvPr/>
        </p:nvPicPr>
        <p:blipFill>
          <a:blip r:embed="rId19"/>
          <a:stretch>
            <a:fillRect/>
          </a:stretch>
        </p:blipFill>
        <p:spPr>
          <a:xfrm>
            <a:off x="221143" y="3429407"/>
            <a:ext cx="2581275" cy="542594"/>
          </a:xfrm>
          <a:prstGeom prst="rect">
            <a:avLst/>
          </a:prstGeom>
        </p:spPr>
      </p:pic>
      <p:pic>
        <p:nvPicPr>
          <p:cNvPr id="28" name="Picture 27"/>
          <p:cNvPicPr>
            <a:picLocks noChangeAspect="1"/>
          </p:cNvPicPr>
          <p:nvPr/>
        </p:nvPicPr>
        <p:blipFill rotWithShape="1">
          <a:blip r:embed="rId20" cstate="hqprint">
            <a:extLst>
              <a:ext uri="{28A0092B-C50C-407E-A947-70E740481C1C}">
                <a14:useLocalDpi xmlns:a14="http://schemas.microsoft.com/office/drawing/2010/main"/>
              </a:ext>
            </a:extLst>
          </a:blip>
          <a:srcRect r="60854"/>
          <a:stretch/>
        </p:blipFill>
        <p:spPr>
          <a:xfrm>
            <a:off x="8365957" y="2495876"/>
            <a:ext cx="1900256" cy="532663"/>
          </a:xfrm>
          <a:prstGeom prst="rect">
            <a:avLst/>
          </a:prstGeom>
        </p:spPr>
      </p:pic>
      <p:pic>
        <p:nvPicPr>
          <p:cNvPr id="7" name="Picture 18"/>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7811607" y="4945523"/>
            <a:ext cx="2348131" cy="957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bject 17"/>
          <p:cNvSpPr>
            <a:spLocks noChangeAspect="1"/>
          </p:cNvSpPr>
          <p:nvPr/>
        </p:nvSpPr>
        <p:spPr>
          <a:xfrm>
            <a:off x="7317586" y="2042736"/>
            <a:ext cx="986921" cy="986921"/>
          </a:xfrm>
          <a:prstGeom prst="rect">
            <a:avLst/>
          </a:prstGeom>
          <a:blipFill>
            <a:blip r:embed="rId22" cstate="print"/>
            <a:stretch>
              <a:fillRect/>
            </a:stretch>
          </a:blipFill>
        </p:spPr>
        <p:txBody>
          <a:bodyPr wrap="square" lIns="0" tIns="0" rIns="0" bIns="0" rtlCol="0"/>
          <a:lstStyle/>
          <a:p>
            <a:endParaRPr sz="2400"/>
          </a:p>
        </p:txBody>
      </p:sp>
      <p:pic>
        <p:nvPicPr>
          <p:cNvPr id="17" name="Picture 3"/>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9409774" y="4160745"/>
            <a:ext cx="2674285" cy="65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276BE93F-5CE3-457D-87DC-39F9277BFB7C}"/>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4272339" y="322730"/>
            <a:ext cx="3199340" cy="652883"/>
          </a:xfrm>
          <a:prstGeom prst="rect">
            <a:avLst/>
          </a:prstGeom>
        </p:spPr>
      </p:pic>
      <p:sp>
        <p:nvSpPr>
          <p:cNvPr id="49" name="Rectangle 48">
            <a:extLst>
              <a:ext uri="{FF2B5EF4-FFF2-40B4-BE49-F238E27FC236}">
                <a16:creationId xmlns:a16="http://schemas.microsoft.com/office/drawing/2014/main" id="{B6FEB6A2-6850-4546-AD4B-F953A087C562}"/>
              </a:ext>
            </a:extLst>
          </p:cNvPr>
          <p:cNvSpPr/>
          <p:nvPr/>
        </p:nvSpPr>
        <p:spPr>
          <a:xfrm>
            <a:off x="10684762" y="2376887"/>
            <a:ext cx="1243462" cy="57015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n cmpd="sng">
                  <a:solidFill>
                    <a:schemeClr val="bg2"/>
                  </a:solidFill>
                </a:ln>
                <a:solidFill>
                  <a:schemeClr val="bg1"/>
                </a:solidFill>
                <a:latin typeface="Arial Nova Cond" panose="020B0604020202020204" pitchFamily="34" charset="0"/>
              </a:rPr>
              <a:t>RxNorm</a:t>
            </a:r>
            <a:endParaRPr lang="en-US" dirty="0">
              <a:ln cmpd="sng">
                <a:solidFill>
                  <a:schemeClr val="bg2"/>
                </a:solidFill>
              </a:ln>
              <a:solidFill>
                <a:schemeClr val="bg1"/>
              </a:solidFill>
              <a:latin typeface="Arial Nova Cond" panose="020B0604020202020204" pitchFamily="34" charset="0"/>
            </a:endParaRPr>
          </a:p>
        </p:txBody>
      </p:sp>
      <p:pic>
        <p:nvPicPr>
          <p:cNvPr id="52" name="Picture 51">
            <a:extLst>
              <a:ext uri="{FF2B5EF4-FFF2-40B4-BE49-F238E27FC236}">
                <a16:creationId xmlns:a16="http://schemas.microsoft.com/office/drawing/2014/main" id="{5F36D8D8-4A8F-4101-8B85-229E6026175D}"/>
              </a:ext>
            </a:extLst>
          </p:cNvPr>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8228090" y="1464283"/>
            <a:ext cx="1828800" cy="583239"/>
          </a:xfrm>
          <a:prstGeom prst="rect">
            <a:avLst/>
          </a:prstGeom>
        </p:spPr>
      </p:pic>
      <p:pic>
        <p:nvPicPr>
          <p:cNvPr id="53" name="Picture 52">
            <a:extLst>
              <a:ext uri="{FF2B5EF4-FFF2-40B4-BE49-F238E27FC236}">
                <a16:creationId xmlns:a16="http://schemas.microsoft.com/office/drawing/2014/main" id="{1901CA32-DD57-4DC1-BE3C-3F09D888DB53}"/>
              </a:ext>
            </a:extLst>
          </p:cNvPr>
          <p:cNvPicPr>
            <a:picLocks noChangeAspect="1"/>
          </p:cNvPicPr>
          <p:nvPr/>
        </p:nvPicPr>
        <p:blipFill>
          <a:blip r:embed="rId26"/>
          <a:stretch>
            <a:fillRect/>
          </a:stretch>
        </p:blipFill>
        <p:spPr>
          <a:xfrm>
            <a:off x="7869173" y="3605099"/>
            <a:ext cx="1408021" cy="659547"/>
          </a:xfrm>
          <a:prstGeom prst="rect">
            <a:avLst/>
          </a:prstGeom>
        </p:spPr>
      </p:pic>
      <p:pic>
        <p:nvPicPr>
          <p:cNvPr id="61" name="Picture 60">
            <a:extLst>
              <a:ext uri="{FF2B5EF4-FFF2-40B4-BE49-F238E27FC236}">
                <a16:creationId xmlns:a16="http://schemas.microsoft.com/office/drawing/2014/main" id="{2A571871-210A-4CED-A911-591E263B11E0}"/>
              </a:ext>
            </a:extLst>
          </p:cNvPr>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9377022" y="3573096"/>
            <a:ext cx="2664879" cy="481659"/>
          </a:xfrm>
          <a:prstGeom prst="rect">
            <a:avLst/>
          </a:prstGeom>
        </p:spPr>
      </p:pic>
      <p:grpSp>
        <p:nvGrpSpPr>
          <p:cNvPr id="16" name="Group 15">
            <a:extLst>
              <a:ext uri="{FF2B5EF4-FFF2-40B4-BE49-F238E27FC236}">
                <a16:creationId xmlns:a16="http://schemas.microsoft.com/office/drawing/2014/main" id="{D70A65FD-EEF0-4C44-8A82-55D2DE011B16}"/>
              </a:ext>
            </a:extLst>
          </p:cNvPr>
          <p:cNvGrpSpPr/>
          <p:nvPr/>
        </p:nvGrpSpPr>
        <p:grpSpPr>
          <a:xfrm>
            <a:off x="1554662" y="4027615"/>
            <a:ext cx="1601758" cy="497074"/>
            <a:chOff x="1726138" y="4113156"/>
            <a:chExt cx="1537246" cy="477054"/>
          </a:xfrm>
        </p:grpSpPr>
        <p:sp>
          <p:nvSpPr>
            <p:cNvPr id="8" name="TextBox 7">
              <a:extLst>
                <a:ext uri="{FF2B5EF4-FFF2-40B4-BE49-F238E27FC236}">
                  <a16:creationId xmlns:a16="http://schemas.microsoft.com/office/drawing/2014/main" id="{F9B9D937-D774-4B69-83D2-45517A097146}"/>
                </a:ext>
              </a:extLst>
            </p:cNvPr>
            <p:cNvSpPr txBox="1"/>
            <p:nvPr/>
          </p:nvSpPr>
          <p:spPr>
            <a:xfrm>
              <a:off x="1726138" y="4113156"/>
              <a:ext cx="1067921" cy="477054"/>
            </a:xfrm>
            <a:prstGeom prst="rect">
              <a:avLst/>
            </a:prstGeom>
            <a:noFill/>
          </p:spPr>
          <p:txBody>
            <a:bodyPr wrap="none" rtlCol="0">
              <a:spAutoFit/>
            </a:bodyPr>
            <a:lstStyle/>
            <a:p>
              <a:r>
                <a:rPr lang="en-US" sz="2500" spc="-60" dirty="0">
                  <a:solidFill>
                    <a:srgbClr val="A21524"/>
                  </a:solidFill>
                  <a:latin typeface="Century Gothic" panose="020B0502020202020204" pitchFamily="34" charset="0"/>
                </a:rPr>
                <a:t>VSAC</a:t>
              </a:r>
            </a:p>
          </p:txBody>
        </p:sp>
        <p:sp>
          <p:nvSpPr>
            <p:cNvPr id="50" name="TextBox 49">
              <a:extLst>
                <a:ext uri="{FF2B5EF4-FFF2-40B4-BE49-F238E27FC236}">
                  <a16:creationId xmlns:a16="http://schemas.microsoft.com/office/drawing/2014/main" id="{B116834F-49F6-45F1-BDE4-314BFB19548D}"/>
                </a:ext>
              </a:extLst>
            </p:cNvPr>
            <p:cNvSpPr txBox="1"/>
            <p:nvPr/>
          </p:nvSpPr>
          <p:spPr>
            <a:xfrm>
              <a:off x="2594611" y="4199454"/>
              <a:ext cx="668773" cy="379015"/>
            </a:xfrm>
            <a:prstGeom prst="rect">
              <a:avLst/>
            </a:prstGeom>
            <a:noFill/>
          </p:spPr>
          <p:txBody>
            <a:bodyPr wrap="none" rtlCol="0">
              <a:spAutoFit/>
            </a:bodyPr>
            <a:lstStyle/>
            <a:p>
              <a:pPr>
                <a:lnSpc>
                  <a:spcPts val="1100"/>
                </a:lnSpc>
              </a:pPr>
              <a:r>
                <a:rPr lang="en-US" sz="1400" dirty="0">
                  <a:solidFill>
                    <a:srgbClr val="A21524"/>
                  </a:solidFill>
                  <a:latin typeface="Century Gothic" panose="020B0502020202020204" pitchFamily="34" charset="0"/>
                </a:rPr>
                <a:t>value</a:t>
              </a:r>
            </a:p>
            <a:p>
              <a:pPr>
                <a:lnSpc>
                  <a:spcPts val="1100"/>
                </a:lnSpc>
              </a:pPr>
              <a:r>
                <a:rPr lang="en-US" sz="1400" dirty="0">
                  <a:solidFill>
                    <a:srgbClr val="A21524"/>
                  </a:solidFill>
                  <a:latin typeface="Century Gothic" panose="020B0502020202020204" pitchFamily="34" charset="0"/>
                </a:rPr>
                <a:t>sets</a:t>
              </a:r>
            </a:p>
          </p:txBody>
        </p:sp>
      </p:grpSp>
      <p:sp>
        <p:nvSpPr>
          <p:cNvPr id="20" name="TextBox 19">
            <a:extLst>
              <a:ext uri="{FF2B5EF4-FFF2-40B4-BE49-F238E27FC236}">
                <a16:creationId xmlns:a16="http://schemas.microsoft.com/office/drawing/2014/main" id="{ACDA3B65-494C-4C71-AAAB-AC8C8201F426}"/>
              </a:ext>
            </a:extLst>
          </p:cNvPr>
          <p:cNvSpPr txBox="1"/>
          <p:nvPr/>
        </p:nvSpPr>
        <p:spPr>
          <a:xfrm>
            <a:off x="10827857" y="3119706"/>
            <a:ext cx="1143000" cy="320040"/>
          </a:xfrm>
          <a:prstGeom prst="rect">
            <a:avLst/>
          </a:prstGeom>
          <a:solidFill>
            <a:srgbClr val="6ABFE6"/>
          </a:solidFill>
          <a:ln w="6350">
            <a:solidFill>
              <a:schemeClr val="tx1"/>
            </a:solidFill>
          </a:ln>
        </p:spPr>
        <p:txBody>
          <a:bodyPr wrap="none" rtlCol="0">
            <a:spAutoFit/>
          </a:bodyPr>
          <a:lstStyle/>
          <a:p>
            <a:pPr algn="ctr"/>
            <a:r>
              <a:rPr lang="en-US" b="1" dirty="0">
                <a:ln w="3175">
                  <a:solidFill>
                    <a:srgbClr val="6ABFE6"/>
                  </a:solidFill>
                </a:ln>
                <a:solidFill>
                  <a:srgbClr val="367897"/>
                </a:solidFill>
                <a:latin typeface="Arial Black" panose="020B0A04020102020204" pitchFamily="34" charset="0"/>
              </a:rPr>
              <a:t>CHEMM</a:t>
            </a:r>
          </a:p>
        </p:txBody>
      </p:sp>
      <p:pic>
        <p:nvPicPr>
          <p:cNvPr id="42" name="Picture 41">
            <a:extLst>
              <a:ext uri="{FF2B5EF4-FFF2-40B4-BE49-F238E27FC236}">
                <a16:creationId xmlns:a16="http://schemas.microsoft.com/office/drawing/2014/main" id="{7C44F627-A727-4F53-B712-852679A227D7}"/>
              </a:ext>
            </a:extLst>
          </p:cNvPr>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2523114" y="4530432"/>
            <a:ext cx="1341725" cy="646615"/>
          </a:xfrm>
          <a:prstGeom prst="rect">
            <a:avLst/>
          </a:prstGeom>
          <a:ln w="6350">
            <a:solidFill>
              <a:srgbClr val="155D93"/>
            </a:solidFill>
          </a:ln>
        </p:spPr>
      </p:pic>
      <p:grpSp>
        <p:nvGrpSpPr>
          <p:cNvPr id="44" name="Group 43">
            <a:extLst>
              <a:ext uri="{FF2B5EF4-FFF2-40B4-BE49-F238E27FC236}">
                <a16:creationId xmlns:a16="http://schemas.microsoft.com/office/drawing/2014/main" id="{3B0DD896-1E95-40D0-ACF2-DA2BE1D4FCA3}"/>
              </a:ext>
            </a:extLst>
          </p:cNvPr>
          <p:cNvGrpSpPr/>
          <p:nvPr/>
        </p:nvGrpSpPr>
        <p:grpSpPr>
          <a:xfrm>
            <a:off x="8072908" y="3015990"/>
            <a:ext cx="1809944" cy="485398"/>
            <a:chOff x="8324656" y="1823707"/>
            <a:chExt cx="1809944" cy="485398"/>
          </a:xfrm>
        </p:grpSpPr>
        <p:sp>
          <p:nvSpPr>
            <p:cNvPr id="19" name="TextBox 18">
              <a:extLst>
                <a:ext uri="{FF2B5EF4-FFF2-40B4-BE49-F238E27FC236}">
                  <a16:creationId xmlns:a16="http://schemas.microsoft.com/office/drawing/2014/main" id="{F1BDE0E8-CDCA-4FB3-B75C-0DEA0455B2B7}"/>
                </a:ext>
              </a:extLst>
            </p:cNvPr>
            <p:cNvSpPr txBox="1"/>
            <p:nvPr/>
          </p:nvSpPr>
          <p:spPr>
            <a:xfrm>
              <a:off x="8324656" y="1823707"/>
              <a:ext cx="1132041" cy="461665"/>
            </a:xfrm>
            <a:prstGeom prst="rect">
              <a:avLst/>
            </a:prstGeom>
            <a:noFill/>
          </p:spPr>
          <p:txBody>
            <a:bodyPr wrap="none" rtlCol="0">
              <a:spAutoFit/>
            </a:bodyPr>
            <a:lstStyle/>
            <a:p>
              <a:r>
                <a:rPr lang="en-US" sz="2400" cap="small" dirty="0" err="1">
                  <a:solidFill>
                    <a:schemeClr val="accent2">
                      <a:lumMod val="75000"/>
                    </a:schemeClr>
                  </a:solidFill>
                  <a:latin typeface="Lucida Sans" panose="020B0604020202020204" pitchFamily="34" charset="0"/>
                </a:rPr>
                <a:t>RefSeq</a:t>
              </a:r>
              <a:endParaRPr lang="en-US" sz="2400" cap="small" dirty="0">
                <a:solidFill>
                  <a:schemeClr val="accent2">
                    <a:lumMod val="75000"/>
                  </a:schemeClr>
                </a:solidFill>
                <a:latin typeface="Lucida Sans" panose="020B0604020202020204" pitchFamily="34" charset="0"/>
              </a:endParaRPr>
            </a:p>
          </p:txBody>
        </p:sp>
        <p:sp>
          <p:nvSpPr>
            <p:cNvPr id="43" name="Rectangle 42">
              <a:extLst>
                <a:ext uri="{FF2B5EF4-FFF2-40B4-BE49-F238E27FC236}">
                  <a16:creationId xmlns:a16="http://schemas.microsoft.com/office/drawing/2014/main" id="{3F580224-7956-420A-A4C3-E2917E39114C}"/>
                </a:ext>
              </a:extLst>
            </p:cNvPr>
            <p:cNvSpPr/>
            <p:nvPr/>
          </p:nvSpPr>
          <p:spPr>
            <a:xfrm>
              <a:off x="9334381" y="1847440"/>
              <a:ext cx="800219" cy="461665"/>
            </a:xfrm>
            <a:prstGeom prst="rect">
              <a:avLst/>
            </a:prstGeom>
          </p:spPr>
          <p:txBody>
            <a:bodyPr wrap="none">
              <a:spAutoFit/>
            </a:bodyPr>
            <a:lstStyle/>
            <a:p>
              <a:pPr lvl="0">
                <a:lnSpc>
                  <a:spcPct val="80000"/>
                </a:lnSpc>
              </a:pPr>
              <a:r>
                <a:rPr lang="en-US" sz="1000" dirty="0">
                  <a:solidFill>
                    <a:srgbClr val="ED7D31">
                      <a:lumMod val="75000"/>
                    </a:srgbClr>
                  </a:solidFill>
                  <a:latin typeface="Lucida Sans" panose="020B0604020202020204" pitchFamily="34" charset="0"/>
                </a:rPr>
                <a:t>Reference</a:t>
              </a:r>
            </a:p>
            <a:p>
              <a:pPr lvl="0">
                <a:lnSpc>
                  <a:spcPct val="80000"/>
                </a:lnSpc>
              </a:pPr>
              <a:r>
                <a:rPr lang="en-US" sz="1000" dirty="0">
                  <a:solidFill>
                    <a:srgbClr val="ED7D31">
                      <a:lumMod val="75000"/>
                    </a:srgbClr>
                  </a:solidFill>
                  <a:latin typeface="Lucida Sans" panose="020B0604020202020204" pitchFamily="34" charset="0"/>
                </a:rPr>
                <a:t>Sequence</a:t>
              </a:r>
            </a:p>
            <a:p>
              <a:pPr lvl="0">
                <a:lnSpc>
                  <a:spcPct val="80000"/>
                </a:lnSpc>
              </a:pPr>
              <a:r>
                <a:rPr lang="en-US" sz="1000" dirty="0">
                  <a:solidFill>
                    <a:srgbClr val="ED7D31">
                      <a:lumMod val="75000"/>
                    </a:srgbClr>
                  </a:solidFill>
                  <a:latin typeface="Lucida Sans" panose="020B0604020202020204" pitchFamily="34" charset="0"/>
                </a:rPr>
                <a:t>Database</a:t>
              </a:r>
            </a:p>
          </p:txBody>
        </p:sp>
      </p:grpSp>
      <p:grpSp>
        <p:nvGrpSpPr>
          <p:cNvPr id="39" name="Group 38">
            <a:extLst>
              <a:ext uri="{FF2B5EF4-FFF2-40B4-BE49-F238E27FC236}">
                <a16:creationId xmlns:a16="http://schemas.microsoft.com/office/drawing/2014/main" id="{4EC34ED3-5696-4C5B-848D-791D1E48FA91}"/>
              </a:ext>
            </a:extLst>
          </p:cNvPr>
          <p:cNvGrpSpPr/>
          <p:nvPr/>
        </p:nvGrpSpPr>
        <p:grpSpPr>
          <a:xfrm>
            <a:off x="5612486" y="4337091"/>
            <a:ext cx="2052791" cy="1603732"/>
            <a:chOff x="5612486" y="4337091"/>
            <a:chExt cx="2052791" cy="1603732"/>
          </a:xfrm>
        </p:grpSpPr>
        <p:pic>
          <p:nvPicPr>
            <p:cNvPr id="18" name="Picture 17">
              <a:extLst>
                <a:ext uri="{FF2B5EF4-FFF2-40B4-BE49-F238E27FC236}">
                  <a16:creationId xmlns:a16="http://schemas.microsoft.com/office/drawing/2014/main" id="{6118E5F3-C851-4A97-A16E-789C56C8104D}"/>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5640243" y="4741453"/>
              <a:ext cx="2025034" cy="1199370"/>
            </a:xfrm>
            <a:prstGeom prst="roundRect">
              <a:avLst/>
            </a:prstGeom>
            <a:ln>
              <a:solidFill>
                <a:schemeClr val="accent1">
                  <a:lumMod val="50000"/>
                </a:schemeClr>
              </a:solidFill>
            </a:ln>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9B228BF4-5A78-4D37-81A1-8D1767637E40}"/>
                </a:ext>
              </a:extLst>
            </p:cNvPr>
            <p:cNvSpPr txBox="1"/>
            <p:nvPr/>
          </p:nvSpPr>
          <p:spPr>
            <a:xfrm>
              <a:off x="5612486" y="4337091"/>
              <a:ext cx="1353256" cy="430887"/>
            </a:xfrm>
            <a:prstGeom prst="rect">
              <a:avLst/>
            </a:prstGeom>
            <a:noFill/>
          </p:spPr>
          <p:txBody>
            <a:bodyPr wrap="none" rtlCol="0">
              <a:spAutoFit/>
            </a:bodyPr>
            <a:lstStyle/>
            <a:p>
              <a:r>
                <a:rPr lang="en-US" sz="2200" b="1" dirty="0">
                  <a:solidFill>
                    <a:srgbClr val="20558A"/>
                  </a:solidFill>
                  <a:latin typeface="Century Gothic" panose="020B0502020202020204" pitchFamily="34" charset="0"/>
                </a:rPr>
                <a:t>TOXMAP</a:t>
              </a:r>
            </a:p>
          </p:txBody>
        </p:sp>
        <p:pic>
          <p:nvPicPr>
            <p:cNvPr id="1026" name="Picture 2" descr="https://toxmap.nlm.nih.gov/toxmap/app/configs/Query/icon_Search%20TRI%20chemicals.png">
              <a:extLst>
                <a:ext uri="{FF2B5EF4-FFF2-40B4-BE49-F238E27FC236}">
                  <a16:creationId xmlns:a16="http://schemas.microsoft.com/office/drawing/2014/main" id="{292D15FA-2B57-48D1-A43D-8BEF00ACB687}"/>
                </a:ext>
              </a:extLst>
            </p:cNvPr>
            <p:cNvPicPr>
              <a:picLocks noChangeAspect="1" noChangeArrowheads="1"/>
            </p:cNvPicPr>
            <p:nvPr/>
          </p:nvPicPr>
          <p:blipFill>
            <a:blip r:embed="rId30" cstate="hq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65103" y="4413323"/>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oxmap.nlm.nih.gov/toxmap/app/configs/Query/icon_Search%20Superfund%20chemicals.png">
              <a:extLst>
                <a:ext uri="{FF2B5EF4-FFF2-40B4-BE49-F238E27FC236}">
                  <a16:creationId xmlns:a16="http://schemas.microsoft.com/office/drawing/2014/main" id="{ACECD7DD-4D59-4280-B218-C15FA18DBFC0}"/>
                </a:ext>
              </a:extLst>
            </p:cNvPr>
            <p:cNvPicPr>
              <a:picLocks noChangeAspect="1" noChangeArrowheads="1"/>
            </p:cNvPicPr>
            <p:nvPr/>
          </p:nvPicPr>
          <p:blipFill>
            <a:blip r:embed="rId31" cstate="hqprint">
              <a:extLst>
                <a:ext uri="{28A0092B-C50C-407E-A947-70E740481C1C}">
                  <a14:useLocalDpi xmlns:a14="http://schemas.microsoft.com/office/drawing/2010/main"/>
                </a:ext>
              </a:extLst>
            </a:blip>
            <a:srcRect/>
            <a:stretch>
              <a:fillRect/>
            </a:stretch>
          </p:blipFill>
          <p:spPr bwMode="auto">
            <a:xfrm>
              <a:off x="7115463" y="4413323"/>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oxmap.nlm.nih.gov/toxmap/app/configs/Filter/icon_Filter%20TRI%20facilities%20by%20chemical.png">
              <a:extLst>
                <a:ext uri="{FF2B5EF4-FFF2-40B4-BE49-F238E27FC236}">
                  <a16:creationId xmlns:a16="http://schemas.microsoft.com/office/drawing/2014/main" id="{53D52CB3-8E93-495B-A0A6-9B05ADA3DDF6}"/>
                </a:ext>
              </a:extLst>
            </p:cNvPr>
            <p:cNvPicPr>
              <a:picLocks noChangeAspect="1" noChangeArrowheads="1"/>
            </p:cNvPicPr>
            <p:nvPr/>
          </p:nvPicPr>
          <p:blipFill>
            <a:blip r:embed="rId32" cstate="hqprint">
              <a:extLst>
                <a:ext uri="{28A0092B-C50C-407E-A947-70E740481C1C}">
                  <a14:useLocalDpi xmlns:a14="http://schemas.microsoft.com/office/drawing/2010/main"/>
                </a:ext>
              </a:extLst>
            </a:blip>
            <a:srcRect/>
            <a:stretch>
              <a:fillRect/>
            </a:stretch>
          </p:blipFill>
          <p:spPr bwMode="auto">
            <a:xfrm>
              <a:off x="7365823" y="4413323"/>
              <a:ext cx="274320" cy="274320"/>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descr="A person talking on a cell phone&#10;&#10;Description generated with high confidence">
            <a:extLst>
              <a:ext uri="{FF2B5EF4-FFF2-40B4-BE49-F238E27FC236}">
                <a16:creationId xmlns:a16="http://schemas.microsoft.com/office/drawing/2014/main" id="{4B9645E1-51D9-45B6-8F82-287D8C286A82}"/>
              </a:ext>
            </a:extLst>
          </p:cNvPr>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10333604" y="447037"/>
            <a:ext cx="644652" cy="685800"/>
          </a:xfrm>
          <a:prstGeom prst="rect">
            <a:avLst/>
          </a:prstGeom>
        </p:spPr>
      </p:pic>
      <p:pic>
        <p:nvPicPr>
          <p:cNvPr id="58" name="Picture 57">
            <a:extLst>
              <a:ext uri="{FF2B5EF4-FFF2-40B4-BE49-F238E27FC236}">
                <a16:creationId xmlns:a16="http://schemas.microsoft.com/office/drawing/2014/main" id="{D45F5488-9D13-4905-AA0C-FFFAFED16242}"/>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10093378" y="1978270"/>
            <a:ext cx="1828800" cy="302149"/>
          </a:xfrm>
          <a:prstGeom prst="rect">
            <a:avLst/>
          </a:prstGeom>
        </p:spPr>
      </p:pic>
      <p:sp>
        <p:nvSpPr>
          <p:cNvPr id="51" name="TextBox 50">
            <a:extLst>
              <a:ext uri="{FF2B5EF4-FFF2-40B4-BE49-F238E27FC236}">
                <a16:creationId xmlns:a16="http://schemas.microsoft.com/office/drawing/2014/main" id="{0D4ADD8E-F0AC-412B-8797-A91A8F655FA8}"/>
              </a:ext>
            </a:extLst>
          </p:cNvPr>
          <p:cNvSpPr txBox="1"/>
          <p:nvPr/>
        </p:nvSpPr>
        <p:spPr>
          <a:xfrm>
            <a:off x="10686510" y="411361"/>
            <a:ext cx="1002197" cy="369332"/>
          </a:xfrm>
          <a:prstGeom prst="rect">
            <a:avLst/>
          </a:prstGeom>
          <a:noFill/>
        </p:spPr>
        <p:txBody>
          <a:bodyPr wrap="none" rtlCol="0">
            <a:spAutoFit/>
          </a:bodyPr>
          <a:lstStyle/>
          <a:p>
            <a:r>
              <a:rPr lang="en-US" dirty="0" err="1">
                <a:solidFill>
                  <a:schemeClr val="tx1">
                    <a:lumMod val="50000"/>
                    <a:lumOff val="50000"/>
                  </a:schemeClr>
                </a:solidFill>
              </a:rPr>
              <a:t>LactMed</a:t>
            </a:r>
            <a:endParaRPr lang="en-US" dirty="0">
              <a:solidFill>
                <a:schemeClr val="tx1">
                  <a:lumMod val="50000"/>
                  <a:lumOff val="50000"/>
                </a:schemeClr>
              </a:solidFill>
            </a:endParaRPr>
          </a:p>
        </p:txBody>
      </p:sp>
      <p:sp>
        <p:nvSpPr>
          <p:cNvPr id="63" name="TextBox 62">
            <a:extLst>
              <a:ext uri="{FF2B5EF4-FFF2-40B4-BE49-F238E27FC236}">
                <a16:creationId xmlns:a16="http://schemas.microsoft.com/office/drawing/2014/main" id="{C62EBC20-BA07-4343-9E2C-58EFED36627E}"/>
              </a:ext>
            </a:extLst>
          </p:cNvPr>
          <p:cNvSpPr txBox="1"/>
          <p:nvPr/>
        </p:nvSpPr>
        <p:spPr>
          <a:xfrm>
            <a:off x="11010222" y="649172"/>
            <a:ext cx="710451" cy="553998"/>
          </a:xfrm>
          <a:prstGeom prst="rect">
            <a:avLst/>
          </a:prstGeom>
          <a:noFill/>
        </p:spPr>
        <p:txBody>
          <a:bodyPr wrap="none" rtlCol="0">
            <a:spAutoFit/>
          </a:bodyPr>
          <a:lstStyle/>
          <a:p>
            <a:r>
              <a:rPr lang="en-US" sz="1000" dirty="0">
                <a:solidFill>
                  <a:schemeClr val="tx1">
                    <a:lumMod val="50000"/>
                    <a:lumOff val="50000"/>
                  </a:schemeClr>
                </a:solidFill>
              </a:rPr>
              <a:t>Drugs and</a:t>
            </a:r>
            <a:br>
              <a:rPr lang="en-US" sz="1000" dirty="0">
                <a:solidFill>
                  <a:schemeClr val="tx1">
                    <a:lumMod val="50000"/>
                    <a:lumOff val="50000"/>
                  </a:schemeClr>
                </a:solidFill>
              </a:rPr>
            </a:br>
            <a:r>
              <a:rPr lang="en-US" sz="1000" dirty="0">
                <a:solidFill>
                  <a:schemeClr val="tx1">
                    <a:lumMod val="50000"/>
                    <a:lumOff val="50000"/>
                  </a:schemeClr>
                </a:solidFill>
              </a:rPr>
              <a:t>Lactation</a:t>
            </a:r>
          </a:p>
          <a:p>
            <a:r>
              <a:rPr lang="en-US" sz="1000" dirty="0">
                <a:solidFill>
                  <a:schemeClr val="tx1">
                    <a:lumMod val="50000"/>
                    <a:lumOff val="50000"/>
                  </a:schemeClr>
                </a:solidFill>
              </a:rPr>
              <a:t>Database</a:t>
            </a:r>
          </a:p>
        </p:txBody>
      </p:sp>
      <p:sp>
        <p:nvSpPr>
          <p:cNvPr id="54" name="Rectangle: Rounded Corners 53">
            <a:extLst>
              <a:ext uri="{FF2B5EF4-FFF2-40B4-BE49-F238E27FC236}">
                <a16:creationId xmlns:a16="http://schemas.microsoft.com/office/drawing/2014/main" id="{DA048260-D6D5-4D2C-BAC5-9F7A449E3ED9}"/>
              </a:ext>
            </a:extLst>
          </p:cNvPr>
          <p:cNvSpPr/>
          <p:nvPr/>
        </p:nvSpPr>
        <p:spPr>
          <a:xfrm>
            <a:off x="10112946" y="374335"/>
            <a:ext cx="1794553" cy="797951"/>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descr="Image result for ncbi logo">
            <a:extLst>
              <a:ext uri="{FF2B5EF4-FFF2-40B4-BE49-F238E27FC236}">
                <a16:creationId xmlns:a16="http://schemas.microsoft.com/office/drawing/2014/main" id="{12B4C1ED-F8EF-48B2-BCC2-6D55FC6E2FB3}"/>
              </a:ext>
            </a:extLst>
          </p:cNvPr>
          <p:cNvPicPr>
            <a:picLocks noChangeAspect="1" noChangeArrowheads="1"/>
          </p:cNvPicPr>
          <p:nvPr/>
        </p:nvPicPr>
        <p:blipFill>
          <a:blip r:embed="rId35" cstate="hqprint">
            <a:extLst>
              <a:ext uri="{28A0092B-C50C-407E-A947-70E740481C1C}">
                <a14:useLocalDpi xmlns:a14="http://schemas.microsoft.com/office/drawing/2010/main"/>
              </a:ext>
            </a:extLst>
          </a:blip>
          <a:srcRect/>
          <a:stretch>
            <a:fillRect/>
          </a:stretch>
        </p:blipFill>
        <p:spPr bwMode="auto">
          <a:xfrm>
            <a:off x="3902183" y="3119707"/>
            <a:ext cx="922976" cy="1139868"/>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940F513D-56B0-49A5-98A9-33832C1D5C53}"/>
              </a:ext>
            </a:extLst>
          </p:cNvPr>
          <p:cNvSpPr txBox="1"/>
          <p:nvPr/>
        </p:nvSpPr>
        <p:spPr>
          <a:xfrm>
            <a:off x="10260268" y="2394737"/>
            <a:ext cx="351378" cy="1200329"/>
          </a:xfrm>
          <a:prstGeom prst="rect">
            <a:avLst/>
          </a:prstGeom>
          <a:noFill/>
        </p:spPr>
        <p:txBody>
          <a:bodyPr wrap="none" rtlCol="0">
            <a:spAutoFit/>
          </a:bodyPr>
          <a:lstStyle/>
          <a:p>
            <a:pPr algn="ctr"/>
            <a:r>
              <a:rPr lang="en-US" b="1" dirty="0">
                <a:solidFill>
                  <a:srgbClr val="00685C"/>
                </a:solidFill>
                <a:latin typeface="Arial" panose="020B0604020202020204" pitchFamily="34" charset="0"/>
                <a:cs typeface="Arial" panose="020B0604020202020204" pitchFamily="34" charset="0"/>
              </a:rPr>
              <a:t>H</a:t>
            </a:r>
          </a:p>
          <a:p>
            <a:pPr algn="ctr"/>
            <a:r>
              <a:rPr lang="en-US" b="1" dirty="0">
                <a:solidFill>
                  <a:srgbClr val="00685C"/>
                </a:solidFill>
                <a:latin typeface="Arial" panose="020B0604020202020204" pitchFamily="34" charset="0"/>
                <a:cs typeface="Arial" panose="020B0604020202020204" pitchFamily="34" charset="0"/>
              </a:rPr>
              <a:t>S</a:t>
            </a:r>
          </a:p>
          <a:p>
            <a:pPr algn="ctr"/>
            <a:r>
              <a:rPr lang="en-US" b="1" dirty="0">
                <a:solidFill>
                  <a:srgbClr val="00685C"/>
                </a:solidFill>
                <a:latin typeface="Arial" panose="020B0604020202020204" pitchFamily="34" charset="0"/>
                <a:cs typeface="Arial" panose="020B0604020202020204" pitchFamily="34" charset="0"/>
              </a:rPr>
              <a:t>D</a:t>
            </a:r>
          </a:p>
          <a:p>
            <a:pPr algn="ctr"/>
            <a:r>
              <a:rPr lang="en-US" b="1" dirty="0">
                <a:solidFill>
                  <a:srgbClr val="00685C"/>
                </a:solidFill>
                <a:latin typeface="Arial" panose="020B0604020202020204" pitchFamily="34" charset="0"/>
                <a:cs typeface="Arial" panose="020B0604020202020204" pitchFamily="34" charset="0"/>
              </a:rPr>
              <a:t>B</a:t>
            </a:r>
          </a:p>
        </p:txBody>
      </p:sp>
      <p:grpSp>
        <p:nvGrpSpPr>
          <p:cNvPr id="12" name="Group 11">
            <a:extLst>
              <a:ext uri="{FF2B5EF4-FFF2-40B4-BE49-F238E27FC236}">
                <a16:creationId xmlns:a16="http://schemas.microsoft.com/office/drawing/2014/main" id="{99E2D743-B42D-42D0-BDF5-197D38F562C2}"/>
              </a:ext>
            </a:extLst>
          </p:cNvPr>
          <p:cNvGrpSpPr/>
          <p:nvPr/>
        </p:nvGrpSpPr>
        <p:grpSpPr>
          <a:xfrm>
            <a:off x="3044532" y="3614144"/>
            <a:ext cx="752463" cy="722947"/>
            <a:chOff x="13792401" y="3252126"/>
            <a:chExt cx="752463" cy="722947"/>
          </a:xfrm>
        </p:grpSpPr>
        <p:sp>
          <p:nvSpPr>
            <p:cNvPr id="11" name="Teardrop 10">
              <a:extLst>
                <a:ext uri="{FF2B5EF4-FFF2-40B4-BE49-F238E27FC236}">
                  <a16:creationId xmlns:a16="http://schemas.microsoft.com/office/drawing/2014/main" id="{91A10DF7-CC80-4B95-98D4-0D7A6D401400}"/>
                </a:ext>
              </a:extLst>
            </p:cNvPr>
            <p:cNvSpPr/>
            <p:nvPr/>
          </p:nvSpPr>
          <p:spPr>
            <a:xfrm>
              <a:off x="13792401" y="3252126"/>
              <a:ext cx="739754" cy="716319"/>
            </a:xfrm>
            <a:prstGeom prst="teardrop">
              <a:avLst/>
            </a:prstGeom>
            <a:solidFill>
              <a:srgbClr val="E281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7166F645-28A1-4E48-85B3-EE1DF98C1BBA}"/>
                </a:ext>
              </a:extLst>
            </p:cNvPr>
            <p:cNvSpPr txBox="1"/>
            <p:nvPr/>
          </p:nvSpPr>
          <p:spPr>
            <a:xfrm>
              <a:off x="13846596" y="3315918"/>
              <a:ext cx="698268" cy="659155"/>
            </a:xfrm>
            <a:prstGeom prst="rect">
              <a:avLst/>
            </a:prstGeom>
            <a:noFill/>
          </p:spPr>
          <p:txBody>
            <a:bodyPr wrap="none" rtlCol="0">
              <a:spAutoFit/>
            </a:bodyPr>
            <a:lstStyle/>
            <a:p>
              <a:pPr>
                <a:lnSpc>
                  <a:spcPct val="60000"/>
                </a:lnSpc>
              </a:pPr>
              <a:r>
                <a:rPr lang="en-US" sz="2000" dirty="0">
                  <a:solidFill>
                    <a:schemeClr val="bg1"/>
                  </a:solidFill>
                  <a:latin typeface="Franklin Gothic Demi Cond" panose="020B0706030402020204" pitchFamily="34" charset="0"/>
                </a:rPr>
                <a:t>Meta</a:t>
              </a:r>
              <a:br>
                <a:rPr lang="en-US" sz="2000" dirty="0">
                  <a:solidFill>
                    <a:schemeClr val="bg1"/>
                  </a:solidFill>
                  <a:latin typeface="Franklin Gothic Demi Cond" panose="020B0706030402020204" pitchFamily="34" charset="0"/>
                </a:rPr>
              </a:br>
              <a:r>
                <a:rPr lang="en-US" sz="2000" dirty="0">
                  <a:solidFill>
                    <a:schemeClr val="bg1"/>
                  </a:solidFill>
                  <a:latin typeface="Franklin Gothic Demi Cond" panose="020B0706030402020204" pitchFamily="34" charset="0"/>
                </a:rPr>
                <a:t>Map</a:t>
              </a:r>
              <a:br>
                <a:rPr lang="en-US" sz="2000" dirty="0">
                  <a:solidFill>
                    <a:schemeClr val="bg1"/>
                  </a:solidFill>
                  <a:latin typeface="Franklin Gothic Demi Cond" panose="020B0706030402020204" pitchFamily="34" charset="0"/>
                </a:rPr>
              </a:br>
              <a:r>
                <a:rPr lang="en-US" sz="2000" dirty="0">
                  <a:solidFill>
                    <a:schemeClr val="bg1"/>
                  </a:solidFill>
                  <a:latin typeface="Franklin Gothic Demi Cond" panose="020B0706030402020204" pitchFamily="34" charset="0"/>
                </a:rPr>
                <a:t>Lite</a:t>
              </a:r>
            </a:p>
          </p:txBody>
        </p:sp>
      </p:grpSp>
      <p:pic>
        <p:nvPicPr>
          <p:cNvPr id="55" name="Picture 54">
            <a:extLst>
              <a:ext uri="{FF2B5EF4-FFF2-40B4-BE49-F238E27FC236}">
                <a16:creationId xmlns:a16="http://schemas.microsoft.com/office/drawing/2014/main" id="{BB79F4BE-1702-4F3F-A450-6BE2D4A81F95}"/>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7776519" y="4549983"/>
            <a:ext cx="1414320" cy="497593"/>
          </a:xfrm>
          <a:prstGeom prst="rect">
            <a:avLst/>
          </a:prstGeom>
        </p:spPr>
      </p:pic>
      <p:pic>
        <p:nvPicPr>
          <p:cNvPr id="22" name="Picture 11" descr="http://www.frame.org.uk/wp-content/uploads/2014/12/Visible-human-project.jpg"/>
          <p:cNvPicPr>
            <a:picLocks noChangeAspect="1" noChangeArrowheads="1"/>
          </p:cNvPicPr>
          <p:nvPr/>
        </p:nvPicPr>
        <p:blipFill rotWithShape="1">
          <a:blip r:embed="rId37" cstate="hqprint">
            <a:extLst>
              <a:ext uri="{28A0092B-C50C-407E-A947-70E740481C1C}">
                <a14:useLocalDpi xmlns:a14="http://schemas.microsoft.com/office/drawing/2010/main"/>
              </a:ext>
            </a:extLst>
          </a:blip>
          <a:srcRect/>
          <a:stretch/>
        </p:blipFill>
        <p:spPr bwMode="auto">
          <a:xfrm>
            <a:off x="8182130" y="211692"/>
            <a:ext cx="1861904" cy="11177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C3FBB3CC-9A00-41F6-8E88-5B2B862CA18B}"/>
              </a:ext>
            </a:extLst>
          </p:cNvPr>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2651540" y="2775505"/>
            <a:ext cx="1169777" cy="672000"/>
          </a:xfrm>
          <a:prstGeom prst="rect">
            <a:avLst/>
          </a:prstGeom>
          <a:ln>
            <a:solidFill>
              <a:schemeClr val="accent1">
                <a:lumMod val="50000"/>
              </a:schemeClr>
            </a:solidFill>
          </a:ln>
        </p:spPr>
      </p:pic>
      <p:sp>
        <p:nvSpPr>
          <p:cNvPr id="37" name="Rectangle 36">
            <a:extLst>
              <a:ext uri="{FF2B5EF4-FFF2-40B4-BE49-F238E27FC236}">
                <a16:creationId xmlns:a16="http://schemas.microsoft.com/office/drawing/2014/main" id="{3340AC17-7B44-4A32-A723-C37209F73DBF}"/>
              </a:ext>
            </a:extLst>
          </p:cNvPr>
          <p:cNvSpPr/>
          <p:nvPr/>
        </p:nvSpPr>
        <p:spPr>
          <a:xfrm>
            <a:off x="8529271" y="2025873"/>
            <a:ext cx="1148933" cy="369332"/>
          </a:xfrm>
          <a:prstGeom prst="rect">
            <a:avLst/>
          </a:prstGeom>
          <a:solidFill>
            <a:srgbClr val="5B9BD5"/>
          </a:solidFill>
        </p:spPr>
        <p:txBody>
          <a:bodyPr wrap="square">
            <a:spAutoFit/>
          </a:bodyPr>
          <a:lstStyle/>
          <a:p>
            <a:r>
              <a:rPr lang="en-US" b="1" dirty="0" err="1">
                <a:solidFill>
                  <a:schemeClr val="bg1"/>
                </a:solidFill>
                <a:latin typeface="Roboto"/>
              </a:rPr>
              <a:t>HSRProj</a:t>
            </a:r>
            <a:endParaRPr lang="en-US" dirty="0">
              <a:solidFill>
                <a:schemeClr val="bg1"/>
              </a:solidFill>
            </a:endParaRPr>
          </a:p>
        </p:txBody>
      </p:sp>
    </p:spTree>
    <p:extLst>
      <p:ext uri="{BB962C8B-B14F-4D97-AF65-F5344CB8AC3E}">
        <p14:creationId xmlns:p14="http://schemas.microsoft.com/office/powerpoint/2010/main" val="1140860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 descr="Signal">
            <a:extLst>
              <a:ext uri="{FF2B5EF4-FFF2-40B4-BE49-F238E27FC236}">
                <a16:creationId xmlns:a16="http://schemas.microsoft.com/office/drawing/2014/main" id="{50EC53B1-35A5-4685-948E-292041C63953}"/>
              </a:ext>
            </a:extLst>
          </p:cNvPr>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8545" y="1369118"/>
            <a:ext cx="3789988" cy="3789988"/>
          </a:xfrm>
          <a:prstGeom prst="rect">
            <a:avLst/>
          </a:prstGeom>
        </p:spPr>
      </p:pic>
      <p:sp>
        <p:nvSpPr>
          <p:cNvPr id="43" name="TextBox 42">
            <a:extLst>
              <a:ext uri="{FF2B5EF4-FFF2-40B4-BE49-F238E27FC236}">
                <a16:creationId xmlns:a16="http://schemas.microsoft.com/office/drawing/2014/main" id="{DB6185E0-7773-46B7-AA48-409C1330BAD5}"/>
              </a:ext>
            </a:extLst>
          </p:cNvPr>
          <p:cNvSpPr txBox="1"/>
          <p:nvPr/>
        </p:nvSpPr>
        <p:spPr>
          <a:xfrm>
            <a:off x="733425" y="1543050"/>
            <a:ext cx="4648200" cy="3562350"/>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5000" kern="1200" dirty="0">
                <a:latin typeface="+mj-lt"/>
                <a:ea typeface="+mj-ea"/>
                <a:cs typeface="+mj-cs"/>
              </a:rPr>
              <a:t>1 million or more citations </a:t>
            </a:r>
          </a:p>
          <a:p>
            <a:pPr algn="ctr">
              <a:lnSpc>
                <a:spcPct val="90000"/>
              </a:lnSpc>
              <a:spcBef>
                <a:spcPct val="0"/>
              </a:spcBef>
              <a:spcAft>
                <a:spcPts val="600"/>
              </a:spcAft>
            </a:pPr>
            <a:r>
              <a:rPr lang="en-US" sz="5000" kern="1200" dirty="0">
                <a:latin typeface="+mj-lt"/>
                <a:ea typeface="+mj-ea"/>
                <a:cs typeface="+mj-cs"/>
              </a:rPr>
              <a:t>indexed per year, to keep pace with publishers</a:t>
            </a:r>
          </a:p>
        </p:txBody>
      </p:sp>
    </p:spTree>
    <p:extLst>
      <p:ext uri="{BB962C8B-B14F-4D97-AF65-F5344CB8AC3E}">
        <p14:creationId xmlns:p14="http://schemas.microsoft.com/office/powerpoint/2010/main" val="235269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10" descr="Stopwatch">
            <a:extLst>
              <a:ext uri="{FF2B5EF4-FFF2-40B4-BE49-F238E27FC236}">
                <a16:creationId xmlns:a16="http://schemas.microsoft.com/office/drawing/2014/main" id="{3DCFD226-3AE1-4119-B6A0-DC1C65910240}"/>
              </a:ext>
            </a:extLst>
          </p:cNvPr>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8545" y="1369118"/>
            <a:ext cx="3789988" cy="3789988"/>
          </a:xfrm>
          <a:prstGeom prst="rect">
            <a:avLst/>
          </a:prstGeom>
        </p:spPr>
      </p:pic>
      <p:sp>
        <p:nvSpPr>
          <p:cNvPr id="43" name="TextBox 42">
            <a:extLst>
              <a:ext uri="{FF2B5EF4-FFF2-40B4-BE49-F238E27FC236}">
                <a16:creationId xmlns:a16="http://schemas.microsoft.com/office/drawing/2014/main" id="{2BCA1C68-B3A0-430C-8E58-DE723F47EA2A}"/>
              </a:ext>
            </a:extLst>
          </p:cNvPr>
          <p:cNvSpPr txBox="1"/>
          <p:nvPr/>
        </p:nvSpPr>
        <p:spPr>
          <a:xfrm>
            <a:off x="733425" y="1543050"/>
            <a:ext cx="4648200" cy="356235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600" kern="1200" dirty="0">
                <a:latin typeface="+mj-lt"/>
                <a:ea typeface="+mj-ea"/>
                <a:cs typeface="+mj-cs"/>
              </a:rPr>
              <a:t>Citations indexed </a:t>
            </a:r>
          </a:p>
          <a:p>
            <a:pPr algn="ctr">
              <a:lnSpc>
                <a:spcPct val="90000"/>
              </a:lnSpc>
              <a:spcBef>
                <a:spcPct val="0"/>
              </a:spcBef>
              <a:spcAft>
                <a:spcPts val="600"/>
              </a:spcAft>
            </a:pPr>
            <a:r>
              <a:rPr lang="en-US" sz="4600" kern="1200" dirty="0">
                <a:latin typeface="+mj-lt"/>
                <a:ea typeface="+mj-ea"/>
                <a:cs typeface="+mj-cs"/>
              </a:rPr>
              <a:t>within 24 hours, </a:t>
            </a:r>
          </a:p>
          <a:p>
            <a:pPr algn="ctr">
              <a:lnSpc>
                <a:spcPct val="90000"/>
              </a:lnSpc>
              <a:spcBef>
                <a:spcPct val="0"/>
              </a:spcBef>
              <a:spcAft>
                <a:spcPts val="600"/>
              </a:spcAft>
            </a:pPr>
            <a:r>
              <a:rPr lang="en-US" sz="4600" kern="1200" dirty="0">
                <a:latin typeface="+mj-lt"/>
                <a:ea typeface="+mj-ea"/>
                <a:cs typeface="+mj-cs"/>
              </a:rPr>
              <a:t>to meet </a:t>
            </a:r>
          </a:p>
          <a:p>
            <a:pPr algn="ctr">
              <a:lnSpc>
                <a:spcPct val="90000"/>
              </a:lnSpc>
              <a:spcBef>
                <a:spcPct val="0"/>
              </a:spcBef>
              <a:spcAft>
                <a:spcPts val="600"/>
              </a:spcAft>
            </a:pPr>
            <a:r>
              <a:rPr lang="en-US" sz="4600" kern="1200" dirty="0">
                <a:latin typeface="+mj-lt"/>
                <a:ea typeface="+mj-ea"/>
                <a:cs typeface="+mj-cs"/>
              </a:rPr>
              <a:t>user needs for discovery</a:t>
            </a:r>
          </a:p>
        </p:txBody>
      </p:sp>
      <p:sp>
        <p:nvSpPr>
          <p:cNvPr id="47" name="TextBox 46">
            <a:extLst>
              <a:ext uri="{FF2B5EF4-FFF2-40B4-BE49-F238E27FC236}">
                <a16:creationId xmlns:a16="http://schemas.microsoft.com/office/drawing/2014/main" id="{48596B1D-0778-4451-8F9C-91355578E647}"/>
              </a:ext>
            </a:extLst>
          </p:cNvPr>
          <p:cNvSpPr txBox="1"/>
          <p:nvPr/>
        </p:nvSpPr>
        <p:spPr>
          <a:xfrm>
            <a:off x="7831828" y="5128054"/>
            <a:ext cx="3962929" cy="923330"/>
          </a:xfrm>
          <a:prstGeom prst="rect">
            <a:avLst/>
          </a:prstGeom>
          <a:noFill/>
        </p:spPr>
        <p:txBody>
          <a:bodyPr wrap="square" rtlCol="0">
            <a:spAutoFit/>
          </a:bodyPr>
          <a:lstStyle/>
          <a:p>
            <a:pPr marL="285750" indent="-285750">
              <a:buFont typeface="Arial" panose="020B0604020202020204" pitchFamily="34" charset="0"/>
              <a:buChar char="•"/>
            </a:pPr>
            <a:r>
              <a:rPr lang="en-US" dirty="0"/>
              <a:t>24-hour processing for all citations?</a:t>
            </a:r>
          </a:p>
          <a:p>
            <a:pPr marL="285750" indent="-285750">
              <a:buFont typeface="Arial" panose="020B0604020202020204" pitchFamily="34" charset="0"/>
              <a:buChar char="•"/>
            </a:pPr>
            <a:r>
              <a:rPr lang="en-US" dirty="0"/>
              <a:t>Automated indexing necessary</a:t>
            </a:r>
          </a:p>
          <a:p>
            <a:pPr marL="285750" indent="-285750">
              <a:buFont typeface="Arial" panose="020B0604020202020204" pitchFamily="34" charset="0"/>
              <a:buChar char="•"/>
            </a:pPr>
            <a:r>
              <a:rPr lang="en-US" dirty="0"/>
              <a:t>Human review of selected citations</a:t>
            </a:r>
          </a:p>
        </p:txBody>
      </p:sp>
    </p:spTree>
    <p:extLst>
      <p:ext uri="{BB962C8B-B14F-4D97-AF65-F5344CB8AC3E}">
        <p14:creationId xmlns:p14="http://schemas.microsoft.com/office/powerpoint/2010/main" val="1071330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5FF1614D-2A92-46AF-86AD-A301D2344D6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8545" y="1369118"/>
            <a:ext cx="3789988" cy="3789988"/>
          </a:xfrm>
          <a:prstGeom prst="rect">
            <a:avLst/>
          </a:prstGeom>
        </p:spPr>
      </p:pic>
      <p:sp>
        <p:nvSpPr>
          <p:cNvPr id="43" name="TextBox 42">
            <a:extLst>
              <a:ext uri="{FF2B5EF4-FFF2-40B4-BE49-F238E27FC236}">
                <a16:creationId xmlns:a16="http://schemas.microsoft.com/office/drawing/2014/main" id="{56B8BE4E-12C8-444E-AE18-F9BCB948B3AE}"/>
              </a:ext>
            </a:extLst>
          </p:cNvPr>
          <p:cNvSpPr txBox="1"/>
          <p:nvPr/>
        </p:nvSpPr>
        <p:spPr>
          <a:xfrm>
            <a:off x="733425" y="1543050"/>
            <a:ext cx="4648200" cy="356235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000" kern="1200" dirty="0">
                <a:latin typeface="+mj-lt"/>
                <a:ea typeface="+mj-ea"/>
                <a:cs typeface="+mj-cs"/>
              </a:rPr>
              <a:t>Automated indexing applied, to ensure efficient processing</a:t>
            </a:r>
          </a:p>
        </p:txBody>
      </p:sp>
      <p:sp>
        <p:nvSpPr>
          <p:cNvPr id="44" name="TextBox 43">
            <a:extLst>
              <a:ext uri="{FF2B5EF4-FFF2-40B4-BE49-F238E27FC236}">
                <a16:creationId xmlns:a16="http://schemas.microsoft.com/office/drawing/2014/main" id="{A50F7B90-1439-4BB5-859D-7444D771FC8A}"/>
              </a:ext>
            </a:extLst>
          </p:cNvPr>
          <p:cNvSpPr txBox="1"/>
          <p:nvPr/>
        </p:nvSpPr>
        <p:spPr>
          <a:xfrm>
            <a:off x="7758545" y="5448967"/>
            <a:ext cx="4300150" cy="923330"/>
          </a:xfrm>
          <a:prstGeom prst="rect">
            <a:avLst/>
          </a:prstGeom>
          <a:noFill/>
        </p:spPr>
        <p:txBody>
          <a:bodyPr wrap="square" rtlCol="0">
            <a:spAutoFit/>
          </a:bodyPr>
          <a:lstStyle/>
          <a:p>
            <a:pPr marL="285750" indent="-285750">
              <a:buFont typeface="Arial" panose="020B0604020202020204" pitchFamily="34" charset="0"/>
              <a:buChar char="•"/>
            </a:pPr>
            <a:r>
              <a:rPr lang="en-US" dirty="0"/>
              <a:t>MTI/MTI-AUTO/MTIFL/MTI Review?</a:t>
            </a:r>
          </a:p>
          <a:p>
            <a:pPr marL="285750" indent="-285750">
              <a:buFont typeface="Arial" panose="020B0604020202020204" pitchFamily="34" charset="0"/>
              <a:buChar char="•"/>
            </a:pPr>
            <a:r>
              <a:rPr lang="en-US" dirty="0"/>
              <a:t>Other automated systems?</a:t>
            </a:r>
          </a:p>
          <a:p>
            <a:pPr marL="285750" indent="-285750">
              <a:buFont typeface="Arial" panose="020B0604020202020204" pitchFamily="34" charset="0"/>
              <a:buChar char="•"/>
            </a:pPr>
            <a:r>
              <a:rPr lang="en-US" dirty="0"/>
              <a:t>Terms extracted from full text and TIAB</a:t>
            </a:r>
          </a:p>
        </p:txBody>
      </p:sp>
    </p:spTree>
    <p:extLst>
      <p:ext uri="{BB962C8B-B14F-4D97-AF65-F5344CB8AC3E}">
        <p14:creationId xmlns:p14="http://schemas.microsoft.com/office/powerpoint/2010/main" val="487781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5" descr="Team">
            <a:extLst>
              <a:ext uri="{FF2B5EF4-FFF2-40B4-BE49-F238E27FC236}">
                <a16:creationId xmlns:a16="http://schemas.microsoft.com/office/drawing/2014/main" id="{92D26FCB-67D3-428F-A597-457F2695F926}"/>
              </a:ext>
            </a:extLst>
          </p:cNvPr>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8545" y="1369118"/>
            <a:ext cx="3789988" cy="3789988"/>
          </a:xfrm>
          <a:prstGeom prst="rect">
            <a:avLst/>
          </a:prstGeom>
        </p:spPr>
      </p:pic>
      <p:sp>
        <p:nvSpPr>
          <p:cNvPr id="43" name="TextBox 42">
            <a:extLst>
              <a:ext uri="{FF2B5EF4-FFF2-40B4-BE49-F238E27FC236}">
                <a16:creationId xmlns:a16="http://schemas.microsoft.com/office/drawing/2014/main" id="{4994B51C-91F0-499E-A3F0-A36D5228C049}"/>
              </a:ext>
            </a:extLst>
          </p:cNvPr>
          <p:cNvSpPr txBox="1"/>
          <p:nvPr/>
        </p:nvSpPr>
        <p:spPr>
          <a:xfrm>
            <a:off x="733425" y="1543050"/>
            <a:ext cx="4648200" cy="356235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600" kern="1200" dirty="0">
                <a:latin typeface="+mj-lt"/>
                <a:ea typeface="+mj-ea"/>
                <a:cs typeface="+mj-cs"/>
              </a:rPr>
              <a:t>Expert human curation applied, to ensure indexing accuracy and quality</a:t>
            </a:r>
          </a:p>
        </p:txBody>
      </p:sp>
      <p:sp>
        <p:nvSpPr>
          <p:cNvPr id="44" name="TextBox 43">
            <a:extLst>
              <a:ext uri="{FF2B5EF4-FFF2-40B4-BE49-F238E27FC236}">
                <a16:creationId xmlns:a16="http://schemas.microsoft.com/office/drawing/2014/main" id="{0E6BE64D-11B5-4F43-8911-3C028743226D}"/>
              </a:ext>
            </a:extLst>
          </p:cNvPr>
          <p:cNvSpPr txBox="1"/>
          <p:nvPr/>
        </p:nvSpPr>
        <p:spPr>
          <a:xfrm>
            <a:off x="7758545" y="5136292"/>
            <a:ext cx="4697506" cy="923330"/>
          </a:xfrm>
          <a:prstGeom prst="rect">
            <a:avLst/>
          </a:prstGeom>
          <a:noFill/>
        </p:spPr>
        <p:txBody>
          <a:bodyPr wrap="square" rtlCol="0">
            <a:spAutoFit/>
          </a:bodyPr>
          <a:lstStyle/>
          <a:p>
            <a:pPr marL="285750" indent="-285750">
              <a:buFont typeface="Arial" panose="020B0604020202020204" pitchFamily="34" charset="0"/>
              <a:buChar char="•"/>
            </a:pPr>
            <a:r>
              <a:rPr lang="en-US" dirty="0"/>
              <a:t>How will indexing policy change?</a:t>
            </a:r>
          </a:p>
          <a:p>
            <a:pPr marL="285750" indent="-285750">
              <a:buFont typeface="Arial" panose="020B0604020202020204" pitchFamily="34" charset="0"/>
              <a:buChar char="•"/>
            </a:pPr>
            <a:r>
              <a:rPr lang="en-US" dirty="0"/>
              <a:t>How will indexing workflows change?</a:t>
            </a:r>
          </a:p>
          <a:p>
            <a:pPr marL="285750" indent="-285750">
              <a:buFont typeface="Arial" panose="020B0604020202020204" pitchFamily="34" charset="0"/>
              <a:buChar char="•"/>
            </a:pPr>
            <a:r>
              <a:rPr lang="en-US" dirty="0"/>
              <a:t>Answers depend on automation</a:t>
            </a:r>
          </a:p>
        </p:txBody>
      </p:sp>
    </p:spTree>
    <p:extLst>
      <p:ext uri="{BB962C8B-B14F-4D97-AF65-F5344CB8AC3E}">
        <p14:creationId xmlns:p14="http://schemas.microsoft.com/office/powerpoint/2010/main" val="705353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7" descr="Stethoscope">
            <a:extLst>
              <a:ext uri="{FF2B5EF4-FFF2-40B4-BE49-F238E27FC236}">
                <a16:creationId xmlns:a16="http://schemas.microsoft.com/office/drawing/2014/main" id="{FB68C208-58A4-45EA-9AF6-37C181011B96}"/>
              </a:ext>
            </a:extLst>
          </p:cNvPr>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8545" y="1369118"/>
            <a:ext cx="3789988" cy="3789988"/>
          </a:xfrm>
          <a:prstGeom prst="rect">
            <a:avLst/>
          </a:prstGeom>
        </p:spPr>
      </p:pic>
      <p:sp>
        <p:nvSpPr>
          <p:cNvPr id="43" name="TextBox 42">
            <a:extLst>
              <a:ext uri="{FF2B5EF4-FFF2-40B4-BE49-F238E27FC236}">
                <a16:creationId xmlns:a16="http://schemas.microsoft.com/office/drawing/2014/main" id="{2A20F135-8156-4942-B3B0-9B61A1B299B8}"/>
              </a:ext>
            </a:extLst>
          </p:cNvPr>
          <p:cNvSpPr txBox="1"/>
          <p:nvPr/>
        </p:nvSpPr>
        <p:spPr>
          <a:xfrm>
            <a:off x="733424" y="1543049"/>
            <a:ext cx="5362575" cy="438176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kern="1200" dirty="0">
                <a:latin typeface="+mj-lt"/>
                <a:ea typeface="+mj-ea"/>
                <a:cs typeface="+mj-cs"/>
              </a:rPr>
              <a:t>Optimized metadata </a:t>
            </a:r>
          </a:p>
          <a:p>
            <a:pPr algn="ctr">
              <a:lnSpc>
                <a:spcPct val="90000"/>
              </a:lnSpc>
              <a:spcBef>
                <a:spcPct val="0"/>
              </a:spcBef>
              <a:spcAft>
                <a:spcPts val="600"/>
              </a:spcAft>
            </a:pPr>
            <a:r>
              <a:rPr lang="en-US" sz="4200" kern="1200" dirty="0">
                <a:latin typeface="+mj-lt"/>
                <a:ea typeface="+mj-ea"/>
                <a:cs typeface="+mj-cs"/>
              </a:rPr>
              <a:t>to support access to </a:t>
            </a:r>
            <a:r>
              <a:rPr lang="en-US" sz="4200" kern="1200" dirty="0" err="1">
                <a:latin typeface="+mj-lt"/>
                <a:ea typeface="+mj-ea"/>
                <a:cs typeface="+mj-cs"/>
              </a:rPr>
              <a:t>ClinicalTrials.gov</a:t>
            </a:r>
            <a:r>
              <a:rPr lang="en-US" sz="4200" kern="1200" dirty="0">
                <a:latin typeface="+mj-lt"/>
                <a:ea typeface="+mj-ea"/>
                <a:cs typeface="+mj-cs"/>
              </a:rPr>
              <a:t> </a:t>
            </a:r>
          </a:p>
          <a:p>
            <a:pPr algn="ctr">
              <a:lnSpc>
                <a:spcPct val="90000"/>
              </a:lnSpc>
              <a:spcBef>
                <a:spcPct val="0"/>
              </a:spcBef>
              <a:spcAft>
                <a:spcPts val="600"/>
              </a:spcAft>
            </a:pPr>
            <a:r>
              <a:rPr lang="en-US" sz="4200" kern="1200" dirty="0">
                <a:latin typeface="+mj-lt"/>
                <a:ea typeface="+mj-ea"/>
                <a:cs typeface="+mj-cs"/>
              </a:rPr>
              <a:t>and other trial registries</a:t>
            </a:r>
          </a:p>
        </p:txBody>
      </p:sp>
      <p:sp>
        <p:nvSpPr>
          <p:cNvPr id="5" name="TextBox 4">
            <a:extLst>
              <a:ext uri="{FF2B5EF4-FFF2-40B4-BE49-F238E27FC236}">
                <a16:creationId xmlns:a16="http://schemas.microsoft.com/office/drawing/2014/main" id="{95AF0164-BC9E-4701-ABB3-08788774BABA}"/>
              </a:ext>
            </a:extLst>
          </p:cNvPr>
          <p:cNvSpPr txBox="1"/>
          <p:nvPr/>
        </p:nvSpPr>
        <p:spPr>
          <a:xfrm>
            <a:off x="7839155" y="5270128"/>
            <a:ext cx="469750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ClinicalTrials.gov and WHO registries</a:t>
            </a:r>
          </a:p>
          <a:p>
            <a:pPr marL="285750" indent="-285750">
              <a:buFont typeface="Arial" panose="020B0604020202020204" pitchFamily="34" charset="0"/>
              <a:buChar char="•"/>
            </a:pPr>
            <a:r>
              <a:rPr lang="en-US" dirty="0"/>
              <a:t>Data review workflows for identifiers?</a:t>
            </a:r>
          </a:p>
          <a:p>
            <a:pPr marL="285750" indent="-285750">
              <a:buFont typeface="Arial" panose="020B0604020202020204" pitchFamily="34" charset="0"/>
              <a:buChar char="•"/>
            </a:pPr>
            <a:r>
              <a:rPr lang="en-US" dirty="0"/>
              <a:t>Clinical trials PTs/indexing?</a:t>
            </a:r>
          </a:p>
          <a:p>
            <a:pPr marL="285750" indent="-285750">
              <a:buFont typeface="Arial" panose="020B0604020202020204" pitchFamily="34" charset="0"/>
              <a:buChar char="•"/>
            </a:pPr>
            <a:r>
              <a:rPr lang="en-US" dirty="0"/>
              <a:t>Extract metadata using LHC/NCBI tool</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01181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6" descr="DNA">
            <a:extLst>
              <a:ext uri="{FF2B5EF4-FFF2-40B4-BE49-F238E27FC236}">
                <a16:creationId xmlns:a16="http://schemas.microsoft.com/office/drawing/2014/main" id="{F531DB1C-72A7-4E46-AEBE-D7FACE43894C}"/>
              </a:ext>
            </a:extLst>
          </p:cNvPr>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8545" y="1369118"/>
            <a:ext cx="3789988" cy="3789988"/>
          </a:xfrm>
          <a:prstGeom prst="rect">
            <a:avLst/>
          </a:prstGeom>
        </p:spPr>
      </p:pic>
      <p:sp>
        <p:nvSpPr>
          <p:cNvPr id="43" name="TextBox 42">
            <a:extLst>
              <a:ext uri="{FF2B5EF4-FFF2-40B4-BE49-F238E27FC236}">
                <a16:creationId xmlns:a16="http://schemas.microsoft.com/office/drawing/2014/main" id="{B1E0D8B3-9C2A-4459-856E-2F87DD8B2332}"/>
              </a:ext>
            </a:extLst>
          </p:cNvPr>
          <p:cNvSpPr txBox="1"/>
          <p:nvPr/>
        </p:nvSpPr>
        <p:spPr>
          <a:xfrm>
            <a:off x="733425" y="1543050"/>
            <a:ext cx="4648200" cy="356235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600" kern="1200" dirty="0">
                <a:latin typeface="+mj-lt"/>
                <a:ea typeface="+mj-ea"/>
                <a:cs typeface="+mj-cs"/>
              </a:rPr>
              <a:t>Comprehensive genetic metadata to support the scientific research community </a:t>
            </a:r>
          </a:p>
        </p:txBody>
      </p:sp>
      <p:sp>
        <p:nvSpPr>
          <p:cNvPr id="5" name="TextBox 4">
            <a:extLst>
              <a:ext uri="{FF2B5EF4-FFF2-40B4-BE49-F238E27FC236}">
                <a16:creationId xmlns:a16="http://schemas.microsoft.com/office/drawing/2014/main" id="{2D401FBA-34FA-4767-8DB7-6F85F4219771}"/>
              </a:ext>
            </a:extLst>
          </p:cNvPr>
          <p:cNvSpPr txBox="1"/>
          <p:nvPr/>
        </p:nvSpPr>
        <p:spPr>
          <a:xfrm>
            <a:off x="7758545" y="5288084"/>
            <a:ext cx="4697506"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Investigate searchers’ use of GeneRIFs</a:t>
            </a:r>
          </a:p>
          <a:p>
            <a:pPr marL="285750" indent="-285750">
              <a:buFont typeface="Arial" panose="020B0604020202020204" pitchFamily="34" charset="0"/>
              <a:buChar char="•"/>
            </a:pPr>
            <a:r>
              <a:rPr lang="en-US" dirty="0"/>
              <a:t>Reduce gene indexing complexity </a:t>
            </a:r>
          </a:p>
          <a:p>
            <a:pPr marL="285750" indent="-285750">
              <a:buFont typeface="Arial" panose="020B0604020202020204" pitchFamily="34" charset="0"/>
              <a:buChar char="•"/>
            </a:pPr>
            <a:r>
              <a:rPr lang="en-US" dirty="0"/>
              <a:t>Extract metadata using LHC/NCBI tool</a:t>
            </a:r>
          </a:p>
        </p:txBody>
      </p:sp>
    </p:spTree>
    <p:extLst>
      <p:ext uri="{BB962C8B-B14F-4D97-AF65-F5344CB8AC3E}">
        <p14:creationId xmlns:p14="http://schemas.microsoft.com/office/powerpoint/2010/main" val="4214494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descr="Flask">
            <a:extLst>
              <a:ext uri="{FF2B5EF4-FFF2-40B4-BE49-F238E27FC236}">
                <a16:creationId xmlns:a16="http://schemas.microsoft.com/office/drawing/2014/main" id="{85A57478-E382-4C98-8D8B-0A644A6DE66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8545" y="1369118"/>
            <a:ext cx="3789988" cy="3789988"/>
          </a:xfrm>
          <a:prstGeom prst="rect">
            <a:avLst/>
          </a:prstGeom>
        </p:spPr>
      </p:pic>
      <p:sp>
        <p:nvSpPr>
          <p:cNvPr id="43" name="TextBox 42">
            <a:extLst>
              <a:ext uri="{FF2B5EF4-FFF2-40B4-BE49-F238E27FC236}">
                <a16:creationId xmlns:a16="http://schemas.microsoft.com/office/drawing/2014/main" id="{071C13CC-9653-40D6-BE40-89C399868894}"/>
              </a:ext>
            </a:extLst>
          </p:cNvPr>
          <p:cNvSpPr txBox="1"/>
          <p:nvPr/>
        </p:nvSpPr>
        <p:spPr>
          <a:xfrm>
            <a:off x="350729" y="1596583"/>
            <a:ext cx="7267143" cy="419387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kern="1200" dirty="0">
                <a:latin typeface="+mj-lt"/>
                <a:ea typeface="+mj-ea"/>
                <a:cs typeface="+mj-cs"/>
              </a:rPr>
              <a:t>Improved </a:t>
            </a:r>
            <a:br>
              <a:rPr lang="en-US" sz="4200" kern="1200" dirty="0">
                <a:latin typeface="+mj-lt"/>
                <a:ea typeface="+mj-ea"/>
                <a:cs typeface="+mj-cs"/>
              </a:rPr>
            </a:br>
            <a:r>
              <a:rPr lang="en-US" sz="4200" kern="1200" dirty="0">
                <a:latin typeface="+mj-lt"/>
                <a:ea typeface="+mj-ea"/>
                <a:cs typeface="+mj-cs"/>
              </a:rPr>
              <a:t>chemical metadata </a:t>
            </a:r>
            <a:br>
              <a:rPr lang="en-US" sz="4200" kern="1200" dirty="0">
                <a:latin typeface="+mj-lt"/>
                <a:ea typeface="+mj-ea"/>
                <a:cs typeface="+mj-cs"/>
              </a:rPr>
            </a:br>
            <a:r>
              <a:rPr lang="en-US" sz="4200" kern="1200" dirty="0">
                <a:latin typeface="+mj-lt"/>
                <a:ea typeface="+mj-ea"/>
                <a:cs typeface="+mj-cs"/>
              </a:rPr>
              <a:t>spanning </a:t>
            </a:r>
            <a:br>
              <a:rPr lang="en-US" sz="4200" kern="1200" dirty="0">
                <a:latin typeface="+mj-lt"/>
                <a:ea typeface="+mj-ea"/>
                <a:cs typeface="+mj-cs"/>
              </a:rPr>
            </a:br>
            <a:r>
              <a:rPr lang="en-US" sz="4200" kern="1200" dirty="0">
                <a:latin typeface="+mj-lt"/>
                <a:ea typeface="+mj-ea"/>
                <a:cs typeface="+mj-cs"/>
              </a:rPr>
              <a:t>pharmacological/toxicological </a:t>
            </a:r>
          </a:p>
          <a:p>
            <a:pPr algn="ctr">
              <a:lnSpc>
                <a:spcPct val="90000"/>
              </a:lnSpc>
              <a:spcBef>
                <a:spcPct val="0"/>
              </a:spcBef>
              <a:spcAft>
                <a:spcPts val="600"/>
              </a:spcAft>
            </a:pPr>
            <a:r>
              <a:rPr lang="en-US" sz="4200" kern="1200" dirty="0">
                <a:latin typeface="+mj-lt"/>
                <a:ea typeface="+mj-ea"/>
                <a:cs typeface="+mj-cs"/>
              </a:rPr>
              <a:t>research areas</a:t>
            </a:r>
          </a:p>
        </p:txBody>
      </p:sp>
      <p:sp>
        <p:nvSpPr>
          <p:cNvPr id="5" name="TextBox 4">
            <a:extLst>
              <a:ext uri="{FF2B5EF4-FFF2-40B4-BE49-F238E27FC236}">
                <a16:creationId xmlns:a16="http://schemas.microsoft.com/office/drawing/2014/main" id="{C0E33BE9-2E34-4C14-B548-B6835255AF44}"/>
              </a:ext>
            </a:extLst>
          </p:cNvPr>
          <p:cNvSpPr txBox="1"/>
          <p:nvPr/>
        </p:nvSpPr>
        <p:spPr>
          <a:xfrm>
            <a:off x="7758545" y="5328789"/>
            <a:ext cx="4697506"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Integrate PubChem/RxNorm sources?</a:t>
            </a:r>
          </a:p>
          <a:p>
            <a:pPr marL="285750" indent="-285750">
              <a:buFont typeface="Arial" panose="020B0604020202020204" pitchFamily="34" charset="0"/>
              <a:buChar char="•"/>
            </a:pPr>
            <a:r>
              <a:rPr lang="en-US" dirty="0"/>
              <a:t>Work with FDA/similar projects</a:t>
            </a:r>
          </a:p>
          <a:p>
            <a:pPr marL="285750" indent="-285750">
              <a:buFont typeface="Arial" panose="020B0604020202020204" pitchFamily="34" charset="0"/>
              <a:buChar char="•"/>
            </a:pPr>
            <a:r>
              <a:rPr lang="en-US" dirty="0"/>
              <a:t>Extract metadata using LHC/NCBI tool</a:t>
            </a:r>
          </a:p>
        </p:txBody>
      </p:sp>
    </p:spTree>
    <p:extLst>
      <p:ext uri="{BB962C8B-B14F-4D97-AF65-F5344CB8AC3E}">
        <p14:creationId xmlns:p14="http://schemas.microsoft.com/office/powerpoint/2010/main" val="2548815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descr="Money">
            <a:extLst>
              <a:ext uri="{FF2B5EF4-FFF2-40B4-BE49-F238E27FC236}">
                <a16:creationId xmlns:a16="http://schemas.microsoft.com/office/drawing/2014/main" id="{874C9985-C3A4-4E03-A4FD-6F3D22C67B6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8545" y="1369118"/>
            <a:ext cx="3789988" cy="3789988"/>
          </a:xfrm>
          <a:prstGeom prst="rect">
            <a:avLst/>
          </a:prstGeom>
        </p:spPr>
      </p:pic>
      <p:sp>
        <p:nvSpPr>
          <p:cNvPr id="43" name="TextBox 42">
            <a:extLst>
              <a:ext uri="{FF2B5EF4-FFF2-40B4-BE49-F238E27FC236}">
                <a16:creationId xmlns:a16="http://schemas.microsoft.com/office/drawing/2014/main" id="{CF670EBE-BD3E-4176-AC01-9F039A0B9666}"/>
              </a:ext>
            </a:extLst>
          </p:cNvPr>
          <p:cNvSpPr txBox="1"/>
          <p:nvPr/>
        </p:nvSpPr>
        <p:spPr>
          <a:xfrm>
            <a:off x="733425" y="1543050"/>
            <a:ext cx="4648200" cy="356235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600" kern="1200" dirty="0">
                <a:latin typeface="+mj-lt"/>
                <a:ea typeface="+mj-ea"/>
                <a:cs typeface="+mj-cs"/>
              </a:rPr>
              <a:t>Enhanced </a:t>
            </a:r>
            <a:br>
              <a:rPr lang="en-US" sz="4600" kern="1200" dirty="0">
                <a:latin typeface="+mj-lt"/>
                <a:ea typeface="+mj-ea"/>
                <a:cs typeface="+mj-cs"/>
              </a:rPr>
            </a:br>
            <a:r>
              <a:rPr lang="en-US" sz="4600" kern="1200" dirty="0">
                <a:latin typeface="+mj-lt"/>
                <a:ea typeface="+mj-ea"/>
                <a:cs typeface="+mj-cs"/>
              </a:rPr>
              <a:t>funding metadata </a:t>
            </a:r>
          </a:p>
          <a:p>
            <a:pPr algn="ctr">
              <a:lnSpc>
                <a:spcPct val="90000"/>
              </a:lnSpc>
              <a:spcBef>
                <a:spcPct val="0"/>
              </a:spcBef>
              <a:spcAft>
                <a:spcPts val="600"/>
              </a:spcAft>
            </a:pPr>
            <a:r>
              <a:rPr lang="en-US" sz="4600" kern="1200" dirty="0">
                <a:latin typeface="+mj-lt"/>
                <a:ea typeface="+mj-ea"/>
                <a:cs typeface="+mj-cs"/>
              </a:rPr>
              <a:t>to support research portfolio analysis</a:t>
            </a:r>
          </a:p>
        </p:txBody>
      </p:sp>
      <p:sp>
        <p:nvSpPr>
          <p:cNvPr id="5" name="TextBox 4">
            <a:extLst>
              <a:ext uri="{FF2B5EF4-FFF2-40B4-BE49-F238E27FC236}">
                <a16:creationId xmlns:a16="http://schemas.microsoft.com/office/drawing/2014/main" id="{8CB61B73-E5A0-4A65-B383-143C8BA9942A}"/>
              </a:ext>
            </a:extLst>
          </p:cNvPr>
          <p:cNvSpPr txBox="1"/>
          <p:nvPr/>
        </p:nvSpPr>
        <p:spPr>
          <a:xfrm>
            <a:off x="7666159" y="4867471"/>
            <a:ext cx="4697506"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Increase publisher supplied metadata</a:t>
            </a:r>
          </a:p>
          <a:p>
            <a:pPr marL="285750" indent="-285750">
              <a:buFont typeface="Arial" panose="020B0604020202020204" pitchFamily="34" charset="0"/>
              <a:buChar char="•"/>
            </a:pPr>
            <a:r>
              <a:rPr lang="en-US" dirty="0"/>
              <a:t>Better align MEDLINE and PMC policies</a:t>
            </a:r>
          </a:p>
          <a:p>
            <a:pPr marL="285750" indent="-285750">
              <a:buFont typeface="Arial" panose="020B0604020202020204" pitchFamily="34" charset="0"/>
              <a:buChar char="•"/>
            </a:pPr>
            <a:r>
              <a:rPr lang="en-US" dirty="0"/>
              <a:t>Extract metadata using LHC/NCBI tool</a:t>
            </a:r>
          </a:p>
        </p:txBody>
      </p:sp>
    </p:spTree>
    <p:extLst>
      <p:ext uri="{BB962C8B-B14F-4D97-AF65-F5344CB8AC3E}">
        <p14:creationId xmlns:p14="http://schemas.microsoft.com/office/powerpoint/2010/main" val="2271839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9" descr="Share">
            <a:extLst>
              <a:ext uri="{FF2B5EF4-FFF2-40B4-BE49-F238E27FC236}">
                <a16:creationId xmlns:a16="http://schemas.microsoft.com/office/drawing/2014/main" id="{CDEED624-9CFD-43A4-B4A5-B30D3CF0A357}"/>
              </a:ext>
            </a:extLst>
          </p:cNvPr>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8545" y="1369118"/>
            <a:ext cx="3789988" cy="3789988"/>
          </a:xfrm>
          <a:prstGeom prst="rect">
            <a:avLst/>
          </a:prstGeom>
        </p:spPr>
      </p:pic>
      <p:sp>
        <p:nvSpPr>
          <p:cNvPr id="43" name="TextBox 42">
            <a:extLst>
              <a:ext uri="{FF2B5EF4-FFF2-40B4-BE49-F238E27FC236}">
                <a16:creationId xmlns:a16="http://schemas.microsoft.com/office/drawing/2014/main" id="{7CF7D182-F0FE-480D-A878-385E7EC1A195}"/>
              </a:ext>
            </a:extLst>
          </p:cNvPr>
          <p:cNvSpPr txBox="1"/>
          <p:nvPr/>
        </p:nvSpPr>
        <p:spPr>
          <a:xfrm>
            <a:off x="733425" y="1543050"/>
            <a:ext cx="4648200" cy="356235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000" kern="1200" dirty="0">
                <a:latin typeface="+mj-lt"/>
                <a:ea typeface="+mj-ea"/>
                <a:cs typeface="+mj-cs"/>
              </a:rPr>
              <a:t>Publishers supply metadata and allow metadata extraction from full text</a:t>
            </a:r>
          </a:p>
        </p:txBody>
      </p:sp>
      <p:sp>
        <p:nvSpPr>
          <p:cNvPr id="5" name="TextBox 4">
            <a:extLst>
              <a:ext uri="{FF2B5EF4-FFF2-40B4-BE49-F238E27FC236}">
                <a16:creationId xmlns:a16="http://schemas.microsoft.com/office/drawing/2014/main" id="{2006C3D9-CC1D-4C9D-B2E0-D7700E1F1868}"/>
              </a:ext>
            </a:extLst>
          </p:cNvPr>
          <p:cNvSpPr txBox="1"/>
          <p:nvPr/>
        </p:nvSpPr>
        <p:spPr>
          <a:xfrm>
            <a:off x="7634977" y="5159106"/>
            <a:ext cx="4697506" cy="923330"/>
          </a:xfrm>
          <a:prstGeom prst="rect">
            <a:avLst/>
          </a:prstGeom>
          <a:noFill/>
        </p:spPr>
        <p:txBody>
          <a:bodyPr wrap="square" rtlCol="0">
            <a:spAutoFit/>
          </a:bodyPr>
          <a:lstStyle/>
          <a:p>
            <a:pPr marL="285750" indent="-285750">
              <a:buFont typeface="Arial" panose="020B0604020202020204" pitchFamily="34" charset="0"/>
              <a:buChar char="•"/>
            </a:pPr>
            <a:r>
              <a:rPr lang="en-US" dirty="0"/>
              <a:t>Encourage publishers to supply metadata</a:t>
            </a:r>
          </a:p>
          <a:p>
            <a:pPr marL="285750" indent="-285750">
              <a:buFont typeface="Arial" panose="020B0604020202020204" pitchFamily="34" charset="0"/>
              <a:buChar char="•"/>
            </a:pPr>
            <a:r>
              <a:rPr lang="en-US" dirty="0"/>
              <a:t>Explore text mining possibilities</a:t>
            </a:r>
          </a:p>
          <a:p>
            <a:pPr marL="285750" indent="-285750">
              <a:buFont typeface="Arial" panose="020B0604020202020204" pitchFamily="34" charset="0"/>
              <a:buChar char="•"/>
            </a:pPr>
            <a:r>
              <a:rPr lang="en-US" dirty="0"/>
              <a:t>Extract metadata using LHC/NCBI tool</a:t>
            </a:r>
          </a:p>
        </p:txBody>
      </p:sp>
    </p:spTree>
    <p:extLst>
      <p:ext uri="{BB962C8B-B14F-4D97-AF65-F5344CB8AC3E}">
        <p14:creationId xmlns:p14="http://schemas.microsoft.com/office/powerpoint/2010/main" val="4132905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7CF7D182-F0FE-480D-A878-385E7EC1A195}"/>
              </a:ext>
            </a:extLst>
          </p:cNvPr>
          <p:cNvSpPr txBox="1"/>
          <p:nvPr/>
        </p:nvSpPr>
        <p:spPr>
          <a:xfrm>
            <a:off x="733424" y="1543050"/>
            <a:ext cx="5730005" cy="395587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000" dirty="0">
                <a:latin typeface="+mj-lt"/>
                <a:ea typeface="+mj-ea"/>
                <a:cs typeface="+mj-cs"/>
              </a:rPr>
              <a:t>MeSH vocabulary and </a:t>
            </a:r>
          </a:p>
          <a:p>
            <a:pPr algn="ctr">
              <a:lnSpc>
                <a:spcPct val="90000"/>
              </a:lnSpc>
              <a:spcBef>
                <a:spcPct val="0"/>
              </a:spcBef>
              <a:spcAft>
                <a:spcPts val="600"/>
              </a:spcAft>
            </a:pPr>
            <a:r>
              <a:rPr lang="en-US" sz="5000" dirty="0">
                <a:latin typeface="+mj-lt"/>
                <a:ea typeface="+mj-ea"/>
                <a:cs typeface="+mj-cs"/>
              </a:rPr>
              <a:t>workflow enhancements support </a:t>
            </a:r>
          </a:p>
          <a:p>
            <a:pPr algn="ctr">
              <a:lnSpc>
                <a:spcPct val="90000"/>
              </a:lnSpc>
              <a:spcBef>
                <a:spcPct val="0"/>
              </a:spcBef>
              <a:spcAft>
                <a:spcPts val="600"/>
              </a:spcAft>
            </a:pPr>
            <a:r>
              <a:rPr lang="en-US" sz="5000" dirty="0">
                <a:latin typeface="+mj-lt"/>
                <a:ea typeface="+mj-ea"/>
                <a:cs typeface="+mj-cs"/>
              </a:rPr>
              <a:t>user needs </a:t>
            </a:r>
          </a:p>
        </p:txBody>
      </p:sp>
      <p:grpSp>
        <p:nvGrpSpPr>
          <p:cNvPr id="3" name="Group 2">
            <a:extLst>
              <a:ext uri="{FF2B5EF4-FFF2-40B4-BE49-F238E27FC236}">
                <a16:creationId xmlns:a16="http://schemas.microsoft.com/office/drawing/2014/main" id="{F44F0189-D75E-4CB7-978E-81DA8F3F21AD}"/>
              </a:ext>
            </a:extLst>
          </p:cNvPr>
          <p:cNvGrpSpPr/>
          <p:nvPr/>
        </p:nvGrpSpPr>
        <p:grpSpPr>
          <a:xfrm>
            <a:off x="8305933" y="1722943"/>
            <a:ext cx="2905781" cy="3233350"/>
            <a:chOff x="8132939" y="1374120"/>
            <a:chExt cx="2905781" cy="3233350"/>
          </a:xfrm>
        </p:grpSpPr>
        <p:grpSp>
          <p:nvGrpSpPr>
            <p:cNvPr id="2" name="Group 1">
              <a:extLst>
                <a:ext uri="{FF2B5EF4-FFF2-40B4-BE49-F238E27FC236}">
                  <a16:creationId xmlns:a16="http://schemas.microsoft.com/office/drawing/2014/main" id="{45797A63-8025-453D-941E-94F0F4EC919E}"/>
                </a:ext>
              </a:extLst>
            </p:cNvPr>
            <p:cNvGrpSpPr/>
            <p:nvPr/>
          </p:nvGrpSpPr>
          <p:grpSpPr>
            <a:xfrm>
              <a:off x="8132939" y="1374120"/>
              <a:ext cx="2899172" cy="821436"/>
              <a:chOff x="8132939" y="1374120"/>
              <a:chExt cx="2899172" cy="821436"/>
            </a:xfrm>
          </p:grpSpPr>
          <p:pic>
            <p:nvPicPr>
              <p:cNvPr id="5" name="Picture 4">
                <a:extLst>
                  <a:ext uri="{FF2B5EF4-FFF2-40B4-BE49-F238E27FC236}">
                    <a16:creationId xmlns:a16="http://schemas.microsoft.com/office/drawing/2014/main" id="{38FC422E-C350-4C9D-8908-AD2AFD2168B1}"/>
                  </a:ext>
                </a:extLst>
              </p:cNvPr>
              <p:cNvPicPr>
                <a:picLocks noChangeAspect="1"/>
              </p:cNvPicPr>
              <p:nvPr/>
            </p:nvPicPr>
            <p:blipFill>
              <a:blip r:embed="rId2">
                <a:biLevel thresh="75000"/>
              </a:blip>
              <a:stretch>
                <a:fillRect/>
              </a:stretch>
            </p:blipFill>
            <p:spPr>
              <a:xfrm>
                <a:off x="8851352" y="1374120"/>
                <a:ext cx="748094" cy="821436"/>
              </a:xfrm>
              <a:prstGeom prst="rect">
                <a:avLst/>
              </a:prstGeom>
            </p:spPr>
          </p:pic>
          <p:pic>
            <p:nvPicPr>
              <p:cNvPr id="6" name="Picture 5">
                <a:extLst>
                  <a:ext uri="{FF2B5EF4-FFF2-40B4-BE49-F238E27FC236}">
                    <a16:creationId xmlns:a16="http://schemas.microsoft.com/office/drawing/2014/main" id="{57B14610-E76B-413D-BC34-AC8F79DA1D80}"/>
                  </a:ext>
                </a:extLst>
              </p:cNvPr>
              <p:cNvPicPr>
                <a:picLocks noChangeAspect="1"/>
              </p:cNvPicPr>
              <p:nvPr/>
            </p:nvPicPr>
            <p:blipFill>
              <a:blip r:embed="rId2">
                <a:biLevel thresh="75000"/>
              </a:blip>
              <a:stretch>
                <a:fillRect/>
              </a:stretch>
            </p:blipFill>
            <p:spPr>
              <a:xfrm>
                <a:off x="9565604" y="1374120"/>
                <a:ext cx="748094" cy="821436"/>
              </a:xfrm>
              <a:prstGeom prst="rect">
                <a:avLst/>
              </a:prstGeom>
            </p:spPr>
          </p:pic>
          <p:pic>
            <p:nvPicPr>
              <p:cNvPr id="9" name="Picture 8">
                <a:extLst>
                  <a:ext uri="{FF2B5EF4-FFF2-40B4-BE49-F238E27FC236}">
                    <a16:creationId xmlns:a16="http://schemas.microsoft.com/office/drawing/2014/main" id="{56F3FF80-EBCA-4C41-9AE0-5BE9DE762F75}"/>
                  </a:ext>
                </a:extLst>
              </p:cNvPr>
              <p:cNvPicPr>
                <a:picLocks noChangeAspect="1"/>
              </p:cNvPicPr>
              <p:nvPr/>
            </p:nvPicPr>
            <p:blipFill>
              <a:blip r:embed="rId2">
                <a:biLevel thresh="75000"/>
              </a:blip>
              <a:stretch>
                <a:fillRect/>
              </a:stretch>
            </p:blipFill>
            <p:spPr>
              <a:xfrm>
                <a:off x="10284017" y="1374120"/>
                <a:ext cx="748094" cy="821436"/>
              </a:xfrm>
              <a:prstGeom prst="rect">
                <a:avLst/>
              </a:prstGeom>
            </p:spPr>
          </p:pic>
          <p:pic>
            <p:nvPicPr>
              <p:cNvPr id="12" name="Picture 11">
                <a:extLst>
                  <a:ext uri="{FF2B5EF4-FFF2-40B4-BE49-F238E27FC236}">
                    <a16:creationId xmlns:a16="http://schemas.microsoft.com/office/drawing/2014/main" id="{7CA444BD-E185-463E-A948-359FD2BC776E}"/>
                  </a:ext>
                </a:extLst>
              </p:cNvPr>
              <p:cNvPicPr>
                <a:picLocks noChangeAspect="1"/>
              </p:cNvPicPr>
              <p:nvPr/>
            </p:nvPicPr>
            <p:blipFill>
              <a:blip r:embed="rId2">
                <a:biLevel thresh="75000"/>
              </a:blip>
              <a:stretch>
                <a:fillRect/>
              </a:stretch>
            </p:blipFill>
            <p:spPr>
              <a:xfrm>
                <a:off x="8132939" y="1374120"/>
                <a:ext cx="748094" cy="821436"/>
              </a:xfrm>
              <a:prstGeom prst="rect">
                <a:avLst/>
              </a:prstGeom>
            </p:spPr>
          </p:pic>
        </p:grpSp>
        <p:grpSp>
          <p:nvGrpSpPr>
            <p:cNvPr id="14" name="Group 13">
              <a:extLst>
                <a:ext uri="{FF2B5EF4-FFF2-40B4-BE49-F238E27FC236}">
                  <a16:creationId xmlns:a16="http://schemas.microsoft.com/office/drawing/2014/main" id="{BE5A49E3-8B28-4A8F-BEBC-1839CCD21608}"/>
                </a:ext>
              </a:extLst>
            </p:cNvPr>
            <p:cNvGrpSpPr/>
            <p:nvPr/>
          </p:nvGrpSpPr>
          <p:grpSpPr>
            <a:xfrm>
              <a:off x="8132939" y="2184480"/>
              <a:ext cx="2899172" cy="821436"/>
              <a:chOff x="8132939" y="1374120"/>
              <a:chExt cx="2899172" cy="821436"/>
            </a:xfrm>
          </p:grpSpPr>
          <p:pic>
            <p:nvPicPr>
              <p:cNvPr id="15" name="Picture 14">
                <a:extLst>
                  <a:ext uri="{FF2B5EF4-FFF2-40B4-BE49-F238E27FC236}">
                    <a16:creationId xmlns:a16="http://schemas.microsoft.com/office/drawing/2014/main" id="{67744BDB-7BBD-474B-8CF1-2DE564C879AE}"/>
                  </a:ext>
                </a:extLst>
              </p:cNvPr>
              <p:cNvPicPr>
                <a:picLocks noChangeAspect="1"/>
              </p:cNvPicPr>
              <p:nvPr/>
            </p:nvPicPr>
            <p:blipFill>
              <a:blip r:embed="rId2">
                <a:biLevel thresh="75000"/>
              </a:blip>
              <a:stretch>
                <a:fillRect/>
              </a:stretch>
            </p:blipFill>
            <p:spPr>
              <a:xfrm>
                <a:off x="8851352" y="1374120"/>
                <a:ext cx="748094" cy="821436"/>
              </a:xfrm>
              <a:prstGeom prst="rect">
                <a:avLst/>
              </a:prstGeom>
            </p:spPr>
          </p:pic>
          <p:pic>
            <p:nvPicPr>
              <p:cNvPr id="16" name="Picture 15">
                <a:extLst>
                  <a:ext uri="{FF2B5EF4-FFF2-40B4-BE49-F238E27FC236}">
                    <a16:creationId xmlns:a16="http://schemas.microsoft.com/office/drawing/2014/main" id="{F6EE9869-979D-45A3-90D6-8ED581E7099A}"/>
                  </a:ext>
                </a:extLst>
              </p:cNvPr>
              <p:cNvPicPr>
                <a:picLocks noChangeAspect="1"/>
              </p:cNvPicPr>
              <p:nvPr/>
            </p:nvPicPr>
            <p:blipFill>
              <a:blip r:embed="rId2">
                <a:biLevel thresh="75000"/>
              </a:blip>
              <a:stretch>
                <a:fillRect/>
              </a:stretch>
            </p:blipFill>
            <p:spPr>
              <a:xfrm>
                <a:off x="9565604" y="1374120"/>
                <a:ext cx="748094" cy="821436"/>
              </a:xfrm>
              <a:prstGeom prst="rect">
                <a:avLst/>
              </a:prstGeom>
            </p:spPr>
          </p:pic>
          <p:pic>
            <p:nvPicPr>
              <p:cNvPr id="17" name="Picture 16">
                <a:extLst>
                  <a:ext uri="{FF2B5EF4-FFF2-40B4-BE49-F238E27FC236}">
                    <a16:creationId xmlns:a16="http://schemas.microsoft.com/office/drawing/2014/main" id="{E4D4659E-9C7E-408B-B2CF-0D17F4ED25D5}"/>
                  </a:ext>
                </a:extLst>
              </p:cNvPr>
              <p:cNvPicPr>
                <a:picLocks noChangeAspect="1"/>
              </p:cNvPicPr>
              <p:nvPr/>
            </p:nvPicPr>
            <p:blipFill>
              <a:blip r:embed="rId2">
                <a:biLevel thresh="75000"/>
              </a:blip>
              <a:stretch>
                <a:fillRect/>
              </a:stretch>
            </p:blipFill>
            <p:spPr>
              <a:xfrm>
                <a:off x="10284017" y="1374120"/>
                <a:ext cx="748094" cy="821436"/>
              </a:xfrm>
              <a:prstGeom prst="rect">
                <a:avLst/>
              </a:prstGeom>
            </p:spPr>
          </p:pic>
          <p:pic>
            <p:nvPicPr>
              <p:cNvPr id="18" name="Picture 17">
                <a:extLst>
                  <a:ext uri="{FF2B5EF4-FFF2-40B4-BE49-F238E27FC236}">
                    <a16:creationId xmlns:a16="http://schemas.microsoft.com/office/drawing/2014/main" id="{BD33DA10-55BF-43AF-9CDB-20E4D4AF62EB}"/>
                  </a:ext>
                </a:extLst>
              </p:cNvPr>
              <p:cNvPicPr>
                <a:picLocks noChangeAspect="1"/>
              </p:cNvPicPr>
              <p:nvPr/>
            </p:nvPicPr>
            <p:blipFill>
              <a:blip r:embed="rId2">
                <a:biLevel thresh="75000"/>
              </a:blip>
              <a:stretch>
                <a:fillRect/>
              </a:stretch>
            </p:blipFill>
            <p:spPr>
              <a:xfrm>
                <a:off x="8132939" y="1374120"/>
                <a:ext cx="748094" cy="821436"/>
              </a:xfrm>
              <a:prstGeom prst="rect">
                <a:avLst/>
              </a:prstGeom>
            </p:spPr>
          </p:pic>
        </p:grpSp>
        <p:grpSp>
          <p:nvGrpSpPr>
            <p:cNvPr id="19" name="Group 18">
              <a:extLst>
                <a:ext uri="{FF2B5EF4-FFF2-40B4-BE49-F238E27FC236}">
                  <a16:creationId xmlns:a16="http://schemas.microsoft.com/office/drawing/2014/main" id="{9F01D4C1-88AF-4CA3-B092-51980382342D}"/>
                </a:ext>
              </a:extLst>
            </p:cNvPr>
            <p:cNvGrpSpPr/>
            <p:nvPr/>
          </p:nvGrpSpPr>
          <p:grpSpPr>
            <a:xfrm>
              <a:off x="8139548" y="2990795"/>
              <a:ext cx="2899172" cy="821436"/>
              <a:chOff x="8132939" y="1374120"/>
              <a:chExt cx="2899172" cy="821436"/>
            </a:xfrm>
          </p:grpSpPr>
          <p:pic>
            <p:nvPicPr>
              <p:cNvPr id="20" name="Picture 19">
                <a:extLst>
                  <a:ext uri="{FF2B5EF4-FFF2-40B4-BE49-F238E27FC236}">
                    <a16:creationId xmlns:a16="http://schemas.microsoft.com/office/drawing/2014/main" id="{CB308DC7-7721-4F84-A58D-131E2BD379F6}"/>
                  </a:ext>
                </a:extLst>
              </p:cNvPr>
              <p:cNvPicPr>
                <a:picLocks noChangeAspect="1"/>
              </p:cNvPicPr>
              <p:nvPr/>
            </p:nvPicPr>
            <p:blipFill>
              <a:blip r:embed="rId2">
                <a:biLevel thresh="75000"/>
              </a:blip>
              <a:stretch>
                <a:fillRect/>
              </a:stretch>
            </p:blipFill>
            <p:spPr>
              <a:xfrm>
                <a:off x="8851352" y="1374120"/>
                <a:ext cx="748094" cy="821436"/>
              </a:xfrm>
              <a:prstGeom prst="rect">
                <a:avLst/>
              </a:prstGeom>
            </p:spPr>
          </p:pic>
          <p:pic>
            <p:nvPicPr>
              <p:cNvPr id="21" name="Picture 20">
                <a:extLst>
                  <a:ext uri="{FF2B5EF4-FFF2-40B4-BE49-F238E27FC236}">
                    <a16:creationId xmlns:a16="http://schemas.microsoft.com/office/drawing/2014/main" id="{9A233C34-689C-48E9-B92C-ED0D11DDE768}"/>
                  </a:ext>
                </a:extLst>
              </p:cNvPr>
              <p:cNvPicPr>
                <a:picLocks noChangeAspect="1"/>
              </p:cNvPicPr>
              <p:nvPr/>
            </p:nvPicPr>
            <p:blipFill>
              <a:blip r:embed="rId2">
                <a:biLevel thresh="75000"/>
              </a:blip>
              <a:stretch>
                <a:fillRect/>
              </a:stretch>
            </p:blipFill>
            <p:spPr>
              <a:xfrm>
                <a:off x="9565604" y="1374120"/>
                <a:ext cx="748094" cy="821436"/>
              </a:xfrm>
              <a:prstGeom prst="rect">
                <a:avLst/>
              </a:prstGeom>
            </p:spPr>
          </p:pic>
          <p:pic>
            <p:nvPicPr>
              <p:cNvPr id="22" name="Picture 21">
                <a:extLst>
                  <a:ext uri="{FF2B5EF4-FFF2-40B4-BE49-F238E27FC236}">
                    <a16:creationId xmlns:a16="http://schemas.microsoft.com/office/drawing/2014/main" id="{0445CD8A-445E-4A4F-AB26-B7F8AB4FCD43}"/>
                  </a:ext>
                </a:extLst>
              </p:cNvPr>
              <p:cNvPicPr>
                <a:picLocks noChangeAspect="1"/>
              </p:cNvPicPr>
              <p:nvPr/>
            </p:nvPicPr>
            <p:blipFill>
              <a:blip r:embed="rId2">
                <a:biLevel thresh="75000"/>
              </a:blip>
              <a:stretch>
                <a:fillRect/>
              </a:stretch>
            </p:blipFill>
            <p:spPr>
              <a:xfrm>
                <a:off x="10284017" y="1374120"/>
                <a:ext cx="748094" cy="821436"/>
              </a:xfrm>
              <a:prstGeom prst="rect">
                <a:avLst/>
              </a:prstGeom>
            </p:spPr>
          </p:pic>
          <p:pic>
            <p:nvPicPr>
              <p:cNvPr id="23" name="Picture 22">
                <a:extLst>
                  <a:ext uri="{FF2B5EF4-FFF2-40B4-BE49-F238E27FC236}">
                    <a16:creationId xmlns:a16="http://schemas.microsoft.com/office/drawing/2014/main" id="{F7467114-6904-4053-90B5-84235FEA1D70}"/>
                  </a:ext>
                </a:extLst>
              </p:cNvPr>
              <p:cNvPicPr>
                <a:picLocks noChangeAspect="1"/>
              </p:cNvPicPr>
              <p:nvPr/>
            </p:nvPicPr>
            <p:blipFill>
              <a:blip r:embed="rId2">
                <a:biLevel thresh="75000"/>
              </a:blip>
              <a:stretch>
                <a:fillRect/>
              </a:stretch>
            </p:blipFill>
            <p:spPr>
              <a:xfrm>
                <a:off x="8132939" y="1374120"/>
                <a:ext cx="748094" cy="821436"/>
              </a:xfrm>
              <a:prstGeom prst="rect">
                <a:avLst/>
              </a:prstGeom>
            </p:spPr>
          </p:pic>
        </p:grpSp>
        <p:grpSp>
          <p:nvGrpSpPr>
            <p:cNvPr id="24" name="Group 23">
              <a:extLst>
                <a:ext uri="{FF2B5EF4-FFF2-40B4-BE49-F238E27FC236}">
                  <a16:creationId xmlns:a16="http://schemas.microsoft.com/office/drawing/2014/main" id="{68942AFA-58D2-414B-8F67-2B14BE1F0D4E}"/>
                </a:ext>
              </a:extLst>
            </p:cNvPr>
            <p:cNvGrpSpPr/>
            <p:nvPr/>
          </p:nvGrpSpPr>
          <p:grpSpPr>
            <a:xfrm>
              <a:off x="8139548" y="3786034"/>
              <a:ext cx="2899172" cy="821436"/>
              <a:chOff x="8132939" y="1374120"/>
              <a:chExt cx="2899172" cy="821436"/>
            </a:xfrm>
          </p:grpSpPr>
          <p:pic>
            <p:nvPicPr>
              <p:cNvPr id="25" name="Picture 24">
                <a:extLst>
                  <a:ext uri="{FF2B5EF4-FFF2-40B4-BE49-F238E27FC236}">
                    <a16:creationId xmlns:a16="http://schemas.microsoft.com/office/drawing/2014/main" id="{57228D66-E066-4392-AE28-19F723203E48}"/>
                  </a:ext>
                </a:extLst>
              </p:cNvPr>
              <p:cNvPicPr>
                <a:picLocks noChangeAspect="1"/>
              </p:cNvPicPr>
              <p:nvPr/>
            </p:nvPicPr>
            <p:blipFill>
              <a:blip r:embed="rId2">
                <a:biLevel thresh="75000"/>
              </a:blip>
              <a:stretch>
                <a:fillRect/>
              </a:stretch>
            </p:blipFill>
            <p:spPr>
              <a:xfrm>
                <a:off x="8851352" y="1374120"/>
                <a:ext cx="748094" cy="821436"/>
              </a:xfrm>
              <a:prstGeom prst="rect">
                <a:avLst/>
              </a:prstGeom>
            </p:spPr>
          </p:pic>
          <p:pic>
            <p:nvPicPr>
              <p:cNvPr id="26" name="Picture 25">
                <a:extLst>
                  <a:ext uri="{FF2B5EF4-FFF2-40B4-BE49-F238E27FC236}">
                    <a16:creationId xmlns:a16="http://schemas.microsoft.com/office/drawing/2014/main" id="{15C32D59-D6ED-4EFE-8B4E-1D69CEF6C04A}"/>
                  </a:ext>
                </a:extLst>
              </p:cNvPr>
              <p:cNvPicPr>
                <a:picLocks noChangeAspect="1"/>
              </p:cNvPicPr>
              <p:nvPr/>
            </p:nvPicPr>
            <p:blipFill>
              <a:blip r:embed="rId2">
                <a:biLevel thresh="75000"/>
              </a:blip>
              <a:stretch>
                <a:fillRect/>
              </a:stretch>
            </p:blipFill>
            <p:spPr>
              <a:xfrm>
                <a:off x="9565604" y="1374120"/>
                <a:ext cx="748094" cy="821436"/>
              </a:xfrm>
              <a:prstGeom prst="rect">
                <a:avLst/>
              </a:prstGeom>
            </p:spPr>
          </p:pic>
          <p:pic>
            <p:nvPicPr>
              <p:cNvPr id="27" name="Picture 26">
                <a:extLst>
                  <a:ext uri="{FF2B5EF4-FFF2-40B4-BE49-F238E27FC236}">
                    <a16:creationId xmlns:a16="http://schemas.microsoft.com/office/drawing/2014/main" id="{CFBBBEB9-9674-4A51-9835-6F927BF66E9F}"/>
                  </a:ext>
                </a:extLst>
              </p:cNvPr>
              <p:cNvPicPr>
                <a:picLocks noChangeAspect="1"/>
              </p:cNvPicPr>
              <p:nvPr/>
            </p:nvPicPr>
            <p:blipFill>
              <a:blip r:embed="rId2">
                <a:biLevel thresh="75000"/>
              </a:blip>
              <a:stretch>
                <a:fillRect/>
              </a:stretch>
            </p:blipFill>
            <p:spPr>
              <a:xfrm>
                <a:off x="10284017" y="1374120"/>
                <a:ext cx="748094" cy="821436"/>
              </a:xfrm>
              <a:prstGeom prst="rect">
                <a:avLst/>
              </a:prstGeom>
            </p:spPr>
          </p:pic>
          <p:pic>
            <p:nvPicPr>
              <p:cNvPr id="28" name="Picture 27">
                <a:extLst>
                  <a:ext uri="{FF2B5EF4-FFF2-40B4-BE49-F238E27FC236}">
                    <a16:creationId xmlns:a16="http://schemas.microsoft.com/office/drawing/2014/main" id="{FC950BEB-99FE-4C13-83C5-E44950EC8EB8}"/>
                  </a:ext>
                </a:extLst>
              </p:cNvPr>
              <p:cNvPicPr>
                <a:picLocks noChangeAspect="1"/>
              </p:cNvPicPr>
              <p:nvPr/>
            </p:nvPicPr>
            <p:blipFill>
              <a:blip r:embed="rId2">
                <a:biLevel thresh="75000"/>
              </a:blip>
              <a:stretch>
                <a:fillRect/>
              </a:stretch>
            </p:blipFill>
            <p:spPr>
              <a:xfrm>
                <a:off x="8132939" y="1374120"/>
                <a:ext cx="748094" cy="821436"/>
              </a:xfrm>
              <a:prstGeom prst="rect">
                <a:avLst/>
              </a:prstGeom>
            </p:spPr>
          </p:pic>
        </p:grpSp>
      </p:grpSp>
      <p:sp>
        <p:nvSpPr>
          <p:cNvPr id="29" name="TextBox 28">
            <a:extLst>
              <a:ext uri="{FF2B5EF4-FFF2-40B4-BE49-F238E27FC236}">
                <a16:creationId xmlns:a16="http://schemas.microsoft.com/office/drawing/2014/main" id="{75B21B92-28CE-45DC-A6B5-0DE50E050882}"/>
              </a:ext>
            </a:extLst>
          </p:cNvPr>
          <p:cNvSpPr txBox="1"/>
          <p:nvPr/>
        </p:nvSpPr>
        <p:spPr>
          <a:xfrm>
            <a:off x="7968215" y="5289867"/>
            <a:ext cx="39014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Update MeSH more frequently</a:t>
            </a:r>
          </a:p>
          <a:p>
            <a:pPr marL="285750" indent="-285750">
              <a:buFont typeface="Arial" panose="020B0604020202020204" pitchFamily="34" charset="0"/>
              <a:buChar char="•"/>
            </a:pPr>
            <a:r>
              <a:rPr lang="en-US" dirty="0"/>
              <a:t>Document workflows</a:t>
            </a:r>
          </a:p>
          <a:p>
            <a:pPr marL="285750" indent="-285750">
              <a:buFont typeface="Arial" panose="020B0604020202020204" pitchFamily="34" charset="0"/>
              <a:buChar char="•"/>
            </a:pPr>
            <a:r>
              <a:rPr lang="en-US" dirty="0"/>
              <a:t>More user tools such as MeSH on Demand</a:t>
            </a:r>
          </a:p>
        </p:txBody>
      </p:sp>
    </p:spTree>
    <p:extLst>
      <p:ext uri="{BB962C8B-B14F-4D97-AF65-F5344CB8AC3E}">
        <p14:creationId xmlns:p14="http://schemas.microsoft.com/office/powerpoint/2010/main" val="3111905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nticipating the Future of Biomedical Communication v3 10232019">
            <a:hlinkClick r:id="" action="ppaction://media"/>
            <a:extLst>
              <a:ext uri="{FF2B5EF4-FFF2-40B4-BE49-F238E27FC236}">
                <a16:creationId xmlns:a16="http://schemas.microsoft.com/office/drawing/2014/main" id="{FD9CF678-8293-4EE5-B8C3-9A425E16DB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8800" y="0"/>
            <a:ext cx="10902950" cy="6132909"/>
          </a:xfrm>
          <a:prstGeom prst="rect">
            <a:avLst/>
          </a:prstGeom>
        </p:spPr>
      </p:pic>
      <p:pic>
        <p:nvPicPr>
          <p:cNvPr id="2" name="Anticipating the Future of Biomedical Communication v3 10232019">
            <a:hlinkClick r:id="" action="ppaction://media"/>
            <a:extLst>
              <a:ext uri="{FF2B5EF4-FFF2-40B4-BE49-F238E27FC236}">
                <a16:creationId xmlns:a16="http://schemas.microsoft.com/office/drawing/2014/main" id="{337AD30C-920F-4E40-A055-18728DC16A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2450" y="0"/>
            <a:ext cx="10902950" cy="6132909"/>
          </a:xfrm>
          <a:prstGeom prst="rect">
            <a:avLst/>
          </a:prstGeom>
        </p:spPr>
      </p:pic>
    </p:spTree>
    <p:extLst>
      <p:ext uri="{BB962C8B-B14F-4D97-AF65-F5344CB8AC3E}">
        <p14:creationId xmlns:p14="http://schemas.microsoft.com/office/powerpoint/2010/main" val="85298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video>
              <p:cMediaNode vol="80000">
                <p:cTn id="22"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AE036F03-B4BC-404E-8C22-7DD1D9AB321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58545" y="1369118"/>
            <a:ext cx="3789988" cy="3789988"/>
          </a:xfrm>
          <a:prstGeom prst="rect">
            <a:avLst/>
          </a:prstGeom>
        </p:spPr>
      </p:pic>
      <p:sp>
        <p:nvSpPr>
          <p:cNvPr id="43" name="TextBox 42">
            <a:extLst>
              <a:ext uri="{FF2B5EF4-FFF2-40B4-BE49-F238E27FC236}">
                <a16:creationId xmlns:a16="http://schemas.microsoft.com/office/drawing/2014/main" id="{E9A1B355-B3BB-418E-A600-2E5B334F733D}"/>
              </a:ext>
            </a:extLst>
          </p:cNvPr>
          <p:cNvSpPr txBox="1"/>
          <p:nvPr/>
        </p:nvSpPr>
        <p:spPr>
          <a:xfrm>
            <a:off x="733425" y="1543050"/>
            <a:ext cx="4648200" cy="356235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000" kern="1200" dirty="0">
                <a:latin typeface="+mj-lt"/>
                <a:ea typeface="+mj-ea"/>
                <a:cs typeface="+mj-cs"/>
              </a:rPr>
              <a:t>Authoritative vocabularies in addition to MeSH increase access</a:t>
            </a:r>
          </a:p>
        </p:txBody>
      </p:sp>
      <p:sp>
        <p:nvSpPr>
          <p:cNvPr id="5" name="TextBox 4">
            <a:extLst>
              <a:ext uri="{FF2B5EF4-FFF2-40B4-BE49-F238E27FC236}">
                <a16:creationId xmlns:a16="http://schemas.microsoft.com/office/drawing/2014/main" id="{580BB88E-5DB6-4E39-868E-85A12485B4D3}"/>
              </a:ext>
            </a:extLst>
          </p:cNvPr>
          <p:cNvSpPr txBox="1"/>
          <p:nvPr/>
        </p:nvSpPr>
        <p:spPr>
          <a:xfrm>
            <a:off x="7822678" y="5159106"/>
            <a:ext cx="4697506" cy="923330"/>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3"/>
              </a:rPr>
              <a:t>Agricultural Thesaurus and Glossary</a:t>
            </a:r>
            <a:r>
              <a:rPr lang="en-US" dirty="0"/>
              <a:t>?</a:t>
            </a:r>
          </a:p>
          <a:p>
            <a:pPr marL="285750" indent="-285750">
              <a:buFont typeface="Arial" panose="020B0604020202020204" pitchFamily="34" charset="0"/>
              <a:buChar char="•"/>
            </a:pPr>
            <a:r>
              <a:rPr lang="en-US" dirty="0">
                <a:hlinkClick r:id="rId4"/>
              </a:rPr>
              <a:t>Thesaurus of Psychological Index Terms</a:t>
            </a:r>
            <a:r>
              <a:rPr lang="en-US" dirty="0"/>
              <a:t>?</a:t>
            </a:r>
          </a:p>
          <a:p>
            <a:pPr marL="285750" indent="-285750">
              <a:buFont typeface="Arial" panose="020B0604020202020204" pitchFamily="34" charset="0"/>
              <a:buChar char="•"/>
            </a:pPr>
            <a:r>
              <a:rPr lang="en-US" dirty="0"/>
              <a:t>Other controlled vocabularies?</a:t>
            </a:r>
          </a:p>
        </p:txBody>
      </p:sp>
    </p:spTree>
    <p:extLst>
      <p:ext uri="{BB962C8B-B14F-4D97-AF65-F5344CB8AC3E}">
        <p14:creationId xmlns:p14="http://schemas.microsoft.com/office/powerpoint/2010/main" val="4173809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2EBDCD0D-DFE1-4354-8B46-D5431F3959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8545" y="1369118"/>
            <a:ext cx="3789988" cy="3789988"/>
          </a:xfrm>
          <a:prstGeom prst="rect">
            <a:avLst/>
          </a:prstGeom>
        </p:spPr>
      </p:pic>
      <p:sp>
        <p:nvSpPr>
          <p:cNvPr id="43" name="TextBox 42">
            <a:extLst>
              <a:ext uri="{FF2B5EF4-FFF2-40B4-BE49-F238E27FC236}">
                <a16:creationId xmlns:a16="http://schemas.microsoft.com/office/drawing/2014/main" id="{701202FF-E431-4311-B462-D9056456A5E8}"/>
              </a:ext>
            </a:extLst>
          </p:cNvPr>
          <p:cNvSpPr txBox="1"/>
          <p:nvPr/>
        </p:nvSpPr>
        <p:spPr>
          <a:xfrm>
            <a:off x="733425" y="1543050"/>
            <a:ext cx="4648200" cy="3562350"/>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5000" kern="1200" dirty="0">
                <a:latin typeface="+mj-lt"/>
                <a:ea typeface="+mj-ea"/>
                <a:cs typeface="+mj-cs"/>
              </a:rPr>
              <a:t>Links to datasets support </a:t>
            </a:r>
          </a:p>
          <a:p>
            <a:pPr algn="ctr">
              <a:lnSpc>
                <a:spcPct val="90000"/>
              </a:lnSpc>
              <a:spcBef>
                <a:spcPct val="0"/>
              </a:spcBef>
              <a:spcAft>
                <a:spcPts val="600"/>
              </a:spcAft>
            </a:pPr>
            <a:r>
              <a:rPr lang="en-US" sz="5000" kern="1200" dirty="0">
                <a:latin typeface="+mj-lt"/>
                <a:ea typeface="+mj-ea"/>
                <a:cs typeface="+mj-cs"/>
              </a:rPr>
              <a:t>NLM and NIH data science goals</a:t>
            </a:r>
          </a:p>
        </p:txBody>
      </p:sp>
      <p:sp>
        <p:nvSpPr>
          <p:cNvPr id="6" name="TextBox 5">
            <a:extLst>
              <a:ext uri="{FF2B5EF4-FFF2-40B4-BE49-F238E27FC236}">
                <a16:creationId xmlns:a16="http://schemas.microsoft.com/office/drawing/2014/main" id="{CA4DEF6D-4AF4-4B5A-B125-FB4B69232B25}"/>
              </a:ext>
            </a:extLst>
          </p:cNvPr>
          <p:cNvSpPr txBox="1"/>
          <p:nvPr/>
        </p:nvSpPr>
        <p:spPr>
          <a:xfrm>
            <a:off x="7863867" y="5464750"/>
            <a:ext cx="4697506" cy="923330"/>
          </a:xfrm>
          <a:prstGeom prst="rect">
            <a:avLst/>
          </a:prstGeom>
          <a:noFill/>
        </p:spPr>
        <p:txBody>
          <a:bodyPr wrap="square" rtlCol="0">
            <a:spAutoFit/>
          </a:bodyPr>
          <a:lstStyle/>
          <a:p>
            <a:pPr marL="285750" indent="-285750">
              <a:buFont typeface="Arial" panose="020B0604020202020204" pitchFamily="34" charset="0"/>
              <a:buChar char="•"/>
            </a:pPr>
            <a:r>
              <a:rPr lang="en-US" dirty="0"/>
              <a:t>Identify best approaches for linking</a:t>
            </a:r>
          </a:p>
          <a:p>
            <a:pPr marL="285750" indent="-285750">
              <a:buFont typeface="Arial" panose="020B0604020202020204" pitchFamily="34" charset="0"/>
              <a:buChar char="•"/>
            </a:pPr>
            <a:r>
              <a:rPr lang="en-US" dirty="0"/>
              <a:t>Extract metadata using LHC/NCBI tool</a:t>
            </a:r>
          </a:p>
          <a:p>
            <a:pPr marL="285750" indent="-285750">
              <a:buFont typeface="Arial" panose="020B0604020202020204" pitchFamily="34" charset="0"/>
              <a:buChar char="•"/>
            </a:pPr>
            <a:r>
              <a:rPr lang="en-US" dirty="0"/>
              <a:t>Train staff in data science!</a:t>
            </a:r>
          </a:p>
        </p:txBody>
      </p:sp>
    </p:spTree>
    <p:extLst>
      <p:ext uri="{BB962C8B-B14F-4D97-AF65-F5344CB8AC3E}">
        <p14:creationId xmlns:p14="http://schemas.microsoft.com/office/powerpoint/2010/main" val="568714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13073" y="244104"/>
            <a:ext cx="11744243" cy="6361149"/>
            <a:chOff x="213073" y="244104"/>
            <a:chExt cx="11744243" cy="6361149"/>
          </a:xfrm>
        </p:grpSpPr>
        <p:grpSp>
          <p:nvGrpSpPr>
            <p:cNvPr id="6" name="Group 5"/>
            <p:cNvGrpSpPr/>
            <p:nvPr/>
          </p:nvGrpSpPr>
          <p:grpSpPr>
            <a:xfrm>
              <a:off x="335902" y="1249544"/>
              <a:ext cx="11621414" cy="5355709"/>
              <a:chOff x="426553" y="1295273"/>
              <a:chExt cx="11621414" cy="5355709"/>
            </a:xfrm>
          </p:grpSpPr>
          <p:sp>
            <p:nvSpPr>
              <p:cNvPr id="3" name="Rectangle 2">
                <a:extLst>
                  <a:ext uri="{FF2B5EF4-FFF2-40B4-BE49-F238E27FC236}">
                    <a16:creationId xmlns:a16="http://schemas.microsoft.com/office/drawing/2014/main" id="{6AE74D59-777E-4A47-B318-6B934D2AFF86}"/>
                  </a:ext>
                </a:extLst>
              </p:cNvPr>
              <p:cNvSpPr/>
              <p:nvPr/>
            </p:nvSpPr>
            <p:spPr>
              <a:xfrm>
                <a:off x="426553" y="1295273"/>
                <a:ext cx="3886200" cy="53557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89E96F9-789A-4E67-BFE2-01A30DBCD6DC}"/>
                  </a:ext>
                </a:extLst>
              </p:cNvPr>
              <p:cNvSpPr/>
              <p:nvPr/>
            </p:nvSpPr>
            <p:spPr>
              <a:xfrm>
                <a:off x="4299273" y="1301660"/>
                <a:ext cx="3886200" cy="534932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6CCC392-EB67-470C-8FE7-65806431DD6F}"/>
                  </a:ext>
                </a:extLst>
              </p:cNvPr>
              <p:cNvSpPr/>
              <p:nvPr/>
            </p:nvSpPr>
            <p:spPr>
              <a:xfrm>
                <a:off x="8161767" y="1301660"/>
                <a:ext cx="3886200" cy="534932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E35668-6E60-4BE8-8A83-6CA562771C1D}"/>
                  </a:ext>
                </a:extLst>
              </p:cNvPr>
              <p:cNvSpPr/>
              <p:nvPr/>
            </p:nvSpPr>
            <p:spPr>
              <a:xfrm>
                <a:off x="430861" y="1305878"/>
                <a:ext cx="3886200" cy="6483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5525AEA-EA52-467C-B905-EEDE222B5C1E}"/>
                  </a:ext>
                </a:extLst>
              </p:cNvPr>
              <p:cNvSpPr/>
              <p:nvPr/>
            </p:nvSpPr>
            <p:spPr>
              <a:xfrm>
                <a:off x="4318780" y="1304965"/>
                <a:ext cx="3886200" cy="6450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280DFFE-8648-455E-99C3-52806FD7BC5B}"/>
                  </a:ext>
                </a:extLst>
              </p:cNvPr>
              <p:cNvSpPr/>
              <p:nvPr/>
            </p:nvSpPr>
            <p:spPr>
              <a:xfrm>
                <a:off x="8149713" y="1308048"/>
                <a:ext cx="3886200" cy="6419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327EFF11-A1D7-4886-AB35-79480F632FCF}"/>
                </a:ext>
              </a:extLst>
            </p:cNvPr>
            <p:cNvSpPr txBox="1"/>
            <p:nvPr/>
          </p:nvSpPr>
          <p:spPr>
            <a:xfrm>
              <a:off x="213073" y="244104"/>
              <a:ext cx="5738327" cy="830997"/>
            </a:xfrm>
            <a:prstGeom prst="rect">
              <a:avLst/>
            </a:prstGeom>
            <a:noFill/>
          </p:spPr>
          <p:txBody>
            <a:bodyPr wrap="square" rtlCol="0">
              <a:spAutoFit/>
            </a:bodyPr>
            <a:lstStyle/>
            <a:p>
              <a:r>
                <a:rPr lang="en-US" sz="4800" b="1" dirty="0">
                  <a:solidFill>
                    <a:schemeClr val="accent1">
                      <a:lumMod val="75000"/>
                    </a:schemeClr>
                  </a:solidFill>
                  <a:latin typeface="Arial" panose="020B0604020202020204" pitchFamily="34" charset="0"/>
                  <a:cs typeface="Arial" panose="020B0604020202020204" pitchFamily="34" charset="0"/>
                </a:rPr>
                <a:t>MEDLINE 2022</a:t>
              </a:r>
            </a:p>
          </p:txBody>
        </p:sp>
        <p:sp>
          <p:nvSpPr>
            <p:cNvPr id="38" name="Freeform: Shape 37">
              <a:extLst>
                <a:ext uri="{FF2B5EF4-FFF2-40B4-BE49-F238E27FC236}">
                  <a16:creationId xmlns:a16="http://schemas.microsoft.com/office/drawing/2014/main" id="{DAC90780-500D-4543-A0B1-013D99C3A076}"/>
                </a:ext>
              </a:extLst>
            </p:cNvPr>
            <p:cNvSpPr/>
            <p:nvPr/>
          </p:nvSpPr>
          <p:spPr>
            <a:xfrm>
              <a:off x="3974385" y="913975"/>
              <a:ext cx="64682" cy="56523"/>
            </a:xfrm>
            <a:custGeom>
              <a:avLst/>
              <a:gdLst>
                <a:gd name="connsiteX0" fmla="*/ 8584 w 64682"/>
                <a:gd name="connsiteY0" fmla="*/ 56523 h 56523"/>
                <a:gd name="connsiteX1" fmla="*/ 31024 w 64682"/>
                <a:gd name="connsiteY1" fmla="*/ 6035 h 56523"/>
                <a:gd name="connsiteX2" fmla="*/ 14194 w 64682"/>
                <a:gd name="connsiteY2" fmla="*/ 425 h 56523"/>
                <a:gd name="connsiteX3" fmla="*/ 19804 w 64682"/>
                <a:gd name="connsiteY3" fmla="*/ 11645 h 56523"/>
                <a:gd name="connsiteX4" fmla="*/ 14194 w 64682"/>
                <a:gd name="connsiteY4" fmla="*/ 34084 h 56523"/>
                <a:gd name="connsiteX5" fmla="*/ 19804 w 64682"/>
                <a:gd name="connsiteY5" fmla="*/ 17254 h 56523"/>
                <a:gd name="connsiteX6" fmla="*/ 36633 w 64682"/>
                <a:gd name="connsiteY6" fmla="*/ 6035 h 56523"/>
                <a:gd name="connsiteX7" fmla="*/ 31024 w 64682"/>
                <a:gd name="connsiteY7" fmla="*/ 28474 h 56523"/>
                <a:gd name="connsiteX8" fmla="*/ 25414 w 64682"/>
                <a:gd name="connsiteY8" fmla="*/ 45304 h 56523"/>
                <a:gd name="connsiteX9" fmla="*/ 31024 w 64682"/>
                <a:gd name="connsiteY9" fmla="*/ 17254 h 56523"/>
                <a:gd name="connsiteX10" fmla="*/ 25414 w 64682"/>
                <a:gd name="connsiteY10" fmla="*/ 17254 h 56523"/>
                <a:gd name="connsiteX11" fmla="*/ 31024 w 64682"/>
                <a:gd name="connsiteY11" fmla="*/ 34084 h 56523"/>
                <a:gd name="connsiteX12" fmla="*/ 42243 w 64682"/>
                <a:gd name="connsiteY12" fmla="*/ 17254 h 56523"/>
                <a:gd name="connsiteX13" fmla="*/ 53463 w 64682"/>
                <a:gd name="connsiteY13" fmla="*/ 17254 h 56523"/>
                <a:gd name="connsiteX14" fmla="*/ 64682 w 64682"/>
                <a:gd name="connsiteY14" fmla="*/ 11645 h 5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682" h="56523">
                  <a:moveTo>
                    <a:pt x="8584" y="56523"/>
                  </a:moveTo>
                  <a:cubicBezTo>
                    <a:pt x="11169" y="52214"/>
                    <a:pt x="35647" y="17591"/>
                    <a:pt x="31024" y="6035"/>
                  </a:cubicBezTo>
                  <a:cubicBezTo>
                    <a:pt x="28828" y="545"/>
                    <a:pt x="19804" y="2295"/>
                    <a:pt x="14194" y="425"/>
                  </a:cubicBezTo>
                  <a:cubicBezTo>
                    <a:pt x="-16487" y="46448"/>
                    <a:pt x="10772" y="-1904"/>
                    <a:pt x="19804" y="11645"/>
                  </a:cubicBezTo>
                  <a:cubicBezTo>
                    <a:pt x="24080" y="18060"/>
                    <a:pt x="14194" y="26374"/>
                    <a:pt x="14194" y="34084"/>
                  </a:cubicBezTo>
                  <a:cubicBezTo>
                    <a:pt x="14194" y="39997"/>
                    <a:pt x="16110" y="21872"/>
                    <a:pt x="19804" y="17254"/>
                  </a:cubicBezTo>
                  <a:cubicBezTo>
                    <a:pt x="24016" y="11989"/>
                    <a:pt x="31023" y="9775"/>
                    <a:pt x="36633" y="6035"/>
                  </a:cubicBezTo>
                  <a:cubicBezTo>
                    <a:pt x="34763" y="13515"/>
                    <a:pt x="33142" y="21061"/>
                    <a:pt x="31024" y="28474"/>
                  </a:cubicBezTo>
                  <a:cubicBezTo>
                    <a:pt x="29400" y="34160"/>
                    <a:pt x="25414" y="51217"/>
                    <a:pt x="25414" y="45304"/>
                  </a:cubicBezTo>
                  <a:cubicBezTo>
                    <a:pt x="25414" y="35769"/>
                    <a:pt x="28712" y="26505"/>
                    <a:pt x="31024" y="17254"/>
                  </a:cubicBezTo>
                  <a:cubicBezTo>
                    <a:pt x="35669" y="-1327"/>
                    <a:pt x="43443" y="-9790"/>
                    <a:pt x="25414" y="17254"/>
                  </a:cubicBezTo>
                  <a:cubicBezTo>
                    <a:pt x="27284" y="22864"/>
                    <a:pt x="27744" y="39004"/>
                    <a:pt x="31024" y="34084"/>
                  </a:cubicBezTo>
                  <a:lnTo>
                    <a:pt x="42243" y="17254"/>
                  </a:lnTo>
                  <a:cubicBezTo>
                    <a:pt x="52600" y="48325"/>
                    <a:pt x="43106" y="31063"/>
                    <a:pt x="53463" y="17254"/>
                  </a:cubicBezTo>
                  <a:cubicBezTo>
                    <a:pt x="55972" y="13909"/>
                    <a:pt x="60942" y="13515"/>
                    <a:pt x="64682" y="11645"/>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6EDF24C8-2DAE-49A0-93D4-17C565BF9672}"/>
                </a:ext>
              </a:extLst>
            </p:cNvPr>
            <p:cNvSpPr/>
            <p:nvPr/>
          </p:nvSpPr>
          <p:spPr>
            <a:xfrm>
              <a:off x="4331869" y="884797"/>
              <a:ext cx="59911" cy="82042"/>
            </a:xfrm>
            <a:custGeom>
              <a:avLst/>
              <a:gdLst>
                <a:gd name="connsiteX0" fmla="*/ 23043 w 59911"/>
                <a:gd name="connsiteY0" fmla="*/ 65784 h 82042"/>
                <a:gd name="connsiteX1" fmla="*/ 13176 w 59911"/>
                <a:gd name="connsiteY1" fmla="*/ 75652 h 82042"/>
                <a:gd name="connsiteX2" fmla="*/ 6597 w 59911"/>
                <a:gd name="connsiteY2" fmla="*/ 69074 h 82042"/>
                <a:gd name="connsiteX3" fmla="*/ 9886 w 59911"/>
                <a:gd name="connsiteY3" fmla="*/ 65784 h 82042"/>
                <a:gd name="connsiteX4" fmla="*/ 3308 w 59911"/>
                <a:gd name="connsiteY4" fmla="*/ 42760 h 82042"/>
                <a:gd name="connsiteX5" fmla="*/ 3308 w 59911"/>
                <a:gd name="connsiteY5" fmla="*/ 32892 h 82042"/>
                <a:gd name="connsiteX6" fmla="*/ 19 w 59911"/>
                <a:gd name="connsiteY6" fmla="*/ 78941 h 82042"/>
                <a:gd name="connsiteX7" fmla="*/ 3308 w 59911"/>
                <a:gd name="connsiteY7" fmla="*/ 6579 h 82042"/>
                <a:gd name="connsiteX8" fmla="*/ 9886 w 59911"/>
                <a:gd name="connsiteY8" fmla="*/ 16446 h 82042"/>
                <a:gd name="connsiteX9" fmla="*/ 16465 w 59911"/>
                <a:gd name="connsiteY9" fmla="*/ 39471 h 82042"/>
                <a:gd name="connsiteX10" fmla="*/ 19754 w 59911"/>
                <a:gd name="connsiteY10" fmla="*/ 26314 h 82042"/>
                <a:gd name="connsiteX11" fmla="*/ 23043 w 59911"/>
                <a:gd name="connsiteY11" fmla="*/ 36181 h 82042"/>
                <a:gd name="connsiteX12" fmla="*/ 26332 w 59911"/>
                <a:gd name="connsiteY12" fmla="*/ 26314 h 82042"/>
                <a:gd name="connsiteX13" fmla="*/ 32911 w 59911"/>
                <a:gd name="connsiteY13" fmla="*/ 19735 h 82042"/>
                <a:gd name="connsiteX14" fmla="*/ 36200 w 59911"/>
                <a:gd name="connsiteY14" fmla="*/ 29603 h 82042"/>
                <a:gd name="connsiteX15" fmla="*/ 29622 w 59911"/>
                <a:gd name="connsiteY15" fmla="*/ 49338 h 82042"/>
                <a:gd name="connsiteX16" fmla="*/ 29622 w 59911"/>
                <a:gd name="connsiteY16" fmla="*/ 39471 h 82042"/>
                <a:gd name="connsiteX17" fmla="*/ 32911 w 59911"/>
                <a:gd name="connsiteY17" fmla="*/ 72363 h 82042"/>
                <a:gd name="connsiteX18" fmla="*/ 36200 w 59911"/>
                <a:gd name="connsiteY18" fmla="*/ 62495 h 82042"/>
                <a:gd name="connsiteX19" fmla="*/ 39489 w 59911"/>
                <a:gd name="connsiteY19" fmla="*/ 46049 h 82042"/>
                <a:gd name="connsiteX20" fmla="*/ 52646 w 59911"/>
                <a:gd name="connsiteY20" fmla="*/ 32892 h 82042"/>
                <a:gd name="connsiteX21" fmla="*/ 59225 w 59911"/>
                <a:gd name="connsiteY21" fmla="*/ 26314 h 82042"/>
                <a:gd name="connsiteX22" fmla="*/ 49357 w 59911"/>
                <a:gd name="connsiteY22" fmla="*/ 29603 h 82042"/>
                <a:gd name="connsiteX23" fmla="*/ 46068 w 59911"/>
                <a:gd name="connsiteY23" fmla="*/ 39471 h 82042"/>
                <a:gd name="connsiteX24" fmla="*/ 49357 w 59911"/>
                <a:gd name="connsiteY24" fmla="*/ 23025 h 82042"/>
                <a:gd name="connsiteX25" fmla="*/ 55935 w 59911"/>
                <a:gd name="connsiteY25" fmla="*/ 13157 h 82042"/>
                <a:gd name="connsiteX26" fmla="*/ 52646 w 59911"/>
                <a:gd name="connsiteY26" fmla="*/ 23025 h 82042"/>
                <a:gd name="connsiteX27" fmla="*/ 49357 w 59911"/>
                <a:gd name="connsiteY27" fmla="*/ 9868 h 82042"/>
                <a:gd name="connsiteX28" fmla="*/ 42778 w 59911"/>
                <a:gd name="connsiteY28" fmla="*/ 16446 h 82042"/>
                <a:gd name="connsiteX29" fmla="*/ 39489 w 59911"/>
                <a:gd name="connsiteY29" fmla="*/ 26314 h 82042"/>
                <a:gd name="connsiteX30" fmla="*/ 36200 w 59911"/>
                <a:gd name="connsiteY30" fmla="*/ 49338 h 82042"/>
                <a:gd name="connsiteX31" fmla="*/ 29622 w 59911"/>
                <a:gd name="connsiteY31" fmla="*/ 69074 h 82042"/>
                <a:gd name="connsiteX32" fmla="*/ 23043 w 59911"/>
                <a:gd name="connsiteY32" fmla="*/ 62495 h 82042"/>
                <a:gd name="connsiteX33" fmla="*/ 26332 w 59911"/>
                <a:gd name="connsiteY33" fmla="*/ 19735 h 82042"/>
                <a:gd name="connsiteX34" fmla="*/ 29622 w 59911"/>
                <a:gd name="connsiteY34" fmla="*/ 0 h 8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911" h="82042">
                  <a:moveTo>
                    <a:pt x="23043" y="65784"/>
                  </a:moveTo>
                  <a:cubicBezTo>
                    <a:pt x="9601" y="32176"/>
                    <a:pt x="22559" y="56885"/>
                    <a:pt x="13176" y="75652"/>
                  </a:cubicBezTo>
                  <a:cubicBezTo>
                    <a:pt x="11789" y="78426"/>
                    <a:pt x="8790" y="71267"/>
                    <a:pt x="6597" y="69074"/>
                  </a:cubicBezTo>
                  <a:cubicBezTo>
                    <a:pt x="14944" y="44034"/>
                    <a:pt x="14536" y="42538"/>
                    <a:pt x="9886" y="65784"/>
                  </a:cubicBezTo>
                  <a:cubicBezTo>
                    <a:pt x="8335" y="61130"/>
                    <a:pt x="3308" y="46891"/>
                    <a:pt x="3308" y="42760"/>
                  </a:cubicBezTo>
                  <a:cubicBezTo>
                    <a:pt x="3308" y="31182"/>
                    <a:pt x="10712" y="10680"/>
                    <a:pt x="3308" y="32892"/>
                  </a:cubicBezTo>
                  <a:cubicBezTo>
                    <a:pt x="2212" y="48242"/>
                    <a:pt x="19" y="94330"/>
                    <a:pt x="19" y="78941"/>
                  </a:cubicBezTo>
                  <a:cubicBezTo>
                    <a:pt x="19" y="54795"/>
                    <a:pt x="-458" y="30429"/>
                    <a:pt x="3308" y="6579"/>
                  </a:cubicBezTo>
                  <a:cubicBezTo>
                    <a:pt x="3924" y="2674"/>
                    <a:pt x="8118" y="12910"/>
                    <a:pt x="9886" y="16446"/>
                  </a:cubicBezTo>
                  <a:cubicBezTo>
                    <a:pt x="12248" y="21169"/>
                    <a:pt x="15410" y="35250"/>
                    <a:pt x="16465" y="39471"/>
                  </a:cubicBezTo>
                  <a:cubicBezTo>
                    <a:pt x="17561" y="35085"/>
                    <a:pt x="15711" y="28336"/>
                    <a:pt x="19754" y="26314"/>
                  </a:cubicBezTo>
                  <a:cubicBezTo>
                    <a:pt x="22855" y="24763"/>
                    <a:pt x="19576" y="36181"/>
                    <a:pt x="23043" y="36181"/>
                  </a:cubicBezTo>
                  <a:cubicBezTo>
                    <a:pt x="26510" y="36181"/>
                    <a:pt x="24548" y="29287"/>
                    <a:pt x="26332" y="26314"/>
                  </a:cubicBezTo>
                  <a:cubicBezTo>
                    <a:pt x="27928" y="23655"/>
                    <a:pt x="30718" y="21928"/>
                    <a:pt x="32911" y="19735"/>
                  </a:cubicBezTo>
                  <a:cubicBezTo>
                    <a:pt x="34007" y="23024"/>
                    <a:pt x="36583" y="26157"/>
                    <a:pt x="36200" y="29603"/>
                  </a:cubicBezTo>
                  <a:cubicBezTo>
                    <a:pt x="35434" y="36495"/>
                    <a:pt x="31304" y="42611"/>
                    <a:pt x="29622" y="49338"/>
                  </a:cubicBezTo>
                  <a:cubicBezTo>
                    <a:pt x="24451" y="70016"/>
                    <a:pt x="25693" y="66970"/>
                    <a:pt x="29622" y="39471"/>
                  </a:cubicBezTo>
                  <a:cubicBezTo>
                    <a:pt x="30718" y="50435"/>
                    <a:pt x="29884" y="61768"/>
                    <a:pt x="32911" y="72363"/>
                  </a:cubicBezTo>
                  <a:cubicBezTo>
                    <a:pt x="33863" y="75697"/>
                    <a:pt x="35359" y="65859"/>
                    <a:pt x="36200" y="62495"/>
                  </a:cubicBezTo>
                  <a:cubicBezTo>
                    <a:pt x="37556" y="57071"/>
                    <a:pt x="36774" y="50936"/>
                    <a:pt x="39489" y="46049"/>
                  </a:cubicBezTo>
                  <a:cubicBezTo>
                    <a:pt x="42501" y="40627"/>
                    <a:pt x="48260" y="37278"/>
                    <a:pt x="52646" y="32892"/>
                  </a:cubicBezTo>
                  <a:cubicBezTo>
                    <a:pt x="54839" y="30699"/>
                    <a:pt x="62167" y="25333"/>
                    <a:pt x="59225" y="26314"/>
                  </a:cubicBezTo>
                  <a:lnTo>
                    <a:pt x="49357" y="29603"/>
                  </a:lnTo>
                  <a:cubicBezTo>
                    <a:pt x="48261" y="32892"/>
                    <a:pt x="46068" y="42938"/>
                    <a:pt x="46068" y="39471"/>
                  </a:cubicBezTo>
                  <a:cubicBezTo>
                    <a:pt x="46068" y="33880"/>
                    <a:pt x="47394" y="28260"/>
                    <a:pt x="49357" y="23025"/>
                  </a:cubicBezTo>
                  <a:cubicBezTo>
                    <a:pt x="50745" y="19324"/>
                    <a:pt x="51982" y="13157"/>
                    <a:pt x="55935" y="13157"/>
                  </a:cubicBezTo>
                  <a:cubicBezTo>
                    <a:pt x="59402" y="13157"/>
                    <a:pt x="53742" y="19736"/>
                    <a:pt x="52646" y="23025"/>
                  </a:cubicBezTo>
                  <a:cubicBezTo>
                    <a:pt x="51550" y="18639"/>
                    <a:pt x="53118" y="12376"/>
                    <a:pt x="49357" y="9868"/>
                  </a:cubicBezTo>
                  <a:cubicBezTo>
                    <a:pt x="46777" y="8148"/>
                    <a:pt x="44374" y="13787"/>
                    <a:pt x="42778" y="16446"/>
                  </a:cubicBezTo>
                  <a:cubicBezTo>
                    <a:pt x="40994" y="19419"/>
                    <a:pt x="40585" y="23025"/>
                    <a:pt x="39489" y="26314"/>
                  </a:cubicBezTo>
                  <a:cubicBezTo>
                    <a:pt x="38393" y="33989"/>
                    <a:pt x="37943" y="41784"/>
                    <a:pt x="36200" y="49338"/>
                  </a:cubicBezTo>
                  <a:cubicBezTo>
                    <a:pt x="34641" y="56095"/>
                    <a:pt x="29622" y="69074"/>
                    <a:pt x="29622" y="69074"/>
                  </a:cubicBezTo>
                  <a:cubicBezTo>
                    <a:pt x="27429" y="66881"/>
                    <a:pt x="23249" y="65589"/>
                    <a:pt x="23043" y="62495"/>
                  </a:cubicBezTo>
                  <a:cubicBezTo>
                    <a:pt x="22092" y="48231"/>
                    <a:pt x="24559" y="33920"/>
                    <a:pt x="26332" y="19735"/>
                  </a:cubicBezTo>
                  <a:cubicBezTo>
                    <a:pt x="30662" y="-14905"/>
                    <a:pt x="29622" y="33878"/>
                    <a:pt x="29622"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4" descr="Signal">
              <a:extLst>
                <a:ext uri="{FF2B5EF4-FFF2-40B4-BE49-F238E27FC236}">
                  <a16:creationId xmlns:a16="http://schemas.microsoft.com/office/drawing/2014/main" id="{123FAE2A-9527-4082-8B95-1F56A8570F5F}"/>
                </a:ext>
              </a:extLst>
            </p:cNvPr>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079" y="1949976"/>
              <a:ext cx="1049942" cy="967732"/>
            </a:xfrm>
            <a:prstGeom prst="rect">
              <a:avLst/>
            </a:prstGeom>
          </p:spPr>
        </p:pic>
        <p:pic>
          <p:nvPicPr>
            <p:cNvPr id="10" name="Graphic 10" descr="Stopwatch">
              <a:extLst>
                <a:ext uri="{FF2B5EF4-FFF2-40B4-BE49-F238E27FC236}">
                  <a16:creationId xmlns:a16="http://schemas.microsoft.com/office/drawing/2014/main" id="{6F801CF6-5A67-475C-BB60-100A74067480}"/>
                </a:ext>
              </a:extLst>
            </p:cNvPr>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079" y="3075001"/>
              <a:ext cx="1024137" cy="945582"/>
            </a:xfrm>
            <a:prstGeom prst="rect">
              <a:avLst/>
            </a:prstGeom>
          </p:spPr>
        </p:pic>
        <p:pic>
          <p:nvPicPr>
            <p:cNvPr id="11" name="Graphic 10">
              <a:extLst>
                <a:ext uri="{FF2B5EF4-FFF2-40B4-BE49-F238E27FC236}">
                  <a16:creationId xmlns:a16="http://schemas.microsoft.com/office/drawing/2014/main" id="{2C656194-CA22-4E05-87C9-7154E61AEAE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023" y="4312233"/>
              <a:ext cx="811940" cy="844526"/>
            </a:xfrm>
            <a:prstGeom prst="rect">
              <a:avLst/>
            </a:prstGeom>
          </p:spPr>
        </p:pic>
        <p:pic>
          <p:nvPicPr>
            <p:cNvPr id="12" name="Graphic 5" descr="Team">
              <a:extLst>
                <a:ext uri="{FF2B5EF4-FFF2-40B4-BE49-F238E27FC236}">
                  <a16:creationId xmlns:a16="http://schemas.microsoft.com/office/drawing/2014/main" id="{A52D574B-852B-4E26-86A0-6B46543DA104}"/>
                </a:ext>
              </a:extLst>
            </p:cNvPr>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3839" y="5448410"/>
              <a:ext cx="913578" cy="948491"/>
            </a:xfrm>
            <a:prstGeom prst="rect">
              <a:avLst/>
            </a:prstGeom>
          </p:spPr>
        </p:pic>
        <p:pic>
          <p:nvPicPr>
            <p:cNvPr id="13" name="Picture 12">
              <a:extLst>
                <a:ext uri="{FF2B5EF4-FFF2-40B4-BE49-F238E27FC236}">
                  <a16:creationId xmlns:a16="http://schemas.microsoft.com/office/drawing/2014/main" id="{782FB485-3BBE-4C6B-8005-44F1E3F1992C}"/>
                </a:ext>
              </a:extLst>
            </p:cNvPr>
            <p:cNvPicPr>
              <a:picLocks noChangeAspect="1"/>
            </p:cNvPicPr>
            <p:nvPr/>
          </p:nvPicPr>
          <p:blipFill>
            <a:blip r:embed="rId10">
              <a:biLevel thresh="75000"/>
            </a:blip>
            <a:stretch>
              <a:fillRect/>
            </a:stretch>
          </p:blipFill>
          <p:spPr>
            <a:xfrm>
              <a:off x="8360387" y="3181404"/>
              <a:ext cx="748094" cy="821436"/>
            </a:xfrm>
            <a:prstGeom prst="rect">
              <a:avLst/>
            </a:prstGeom>
          </p:spPr>
        </p:pic>
        <p:pic>
          <p:nvPicPr>
            <p:cNvPr id="14" name="Graphic 6" descr="DNA">
              <a:extLst>
                <a:ext uri="{FF2B5EF4-FFF2-40B4-BE49-F238E27FC236}">
                  <a16:creationId xmlns:a16="http://schemas.microsoft.com/office/drawing/2014/main" id="{5764C257-3D5F-4DB2-9AD5-0CBC3A2550F5}"/>
                </a:ext>
              </a:extLst>
            </p:cNvPr>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99222" y="3154315"/>
              <a:ext cx="714004" cy="766958"/>
            </a:xfrm>
            <a:prstGeom prst="rect">
              <a:avLst/>
            </a:prstGeom>
          </p:spPr>
        </p:pic>
        <p:pic>
          <p:nvPicPr>
            <p:cNvPr id="16" name="Graphic 15" descr="Flask">
              <a:extLst>
                <a:ext uri="{FF2B5EF4-FFF2-40B4-BE49-F238E27FC236}">
                  <a16:creationId xmlns:a16="http://schemas.microsoft.com/office/drawing/2014/main" id="{199CAD60-0C49-484E-AF01-FC9331FDF9D8}"/>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95344" y="4222116"/>
              <a:ext cx="913578" cy="948491"/>
            </a:xfrm>
            <a:prstGeom prst="rect">
              <a:avLst/>
            </a:prstGeom>
          </p:spPr>
        </p:pic>
        <p:pic>
          <p:nvPicPr>
            <p:cNvPr id="17" name="Graphic 9" descr="Share">
              <a:extLst>
                <a:ext uri="{FF2B5EF4-FFF2-40B4-BE49-F238E27FC236}">
                  <a16:creationId xmlns:a16="http://schemas.microsoft.com/office/drawing/2014/main" id="{15FDB1CF-7760-473D-82E3-2EA83B425FC7}"/>
                </a:ext>
              </a:extLst>
            </p:cNvPr>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79141" y="2095048"/>
              <a:ext cx="817168" cy="777459"/>
            </a:xfrm>
            <a:prstGeom prst="rect">
              <a:avLst/>
            </a:prstGeom>
          </p:spPr>
        </p:pic>
        <p:pic>
          <p:nvPicPr>
            <p:cNvPr id="20" name="Graphic 19" descr="Money">
              <a:extLst>
                <a:ext uri="{FF2B5EF4-FFF2-40B4-BE49-F238E27FC236}">
                  <a16:creationId xmlns:a16="http://schemas.microsoft.com/office/drawing/2014/main" id="{C51C9AF7-E038-4F04-A994-59B4CBE4B06A}"/>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45965" y="5471450"/>
              <a:ext cx="783067" cy="812993"/>
            </a:xfrm>
            <a:prstGeom prst="rect">
              <a:avLst/>
            </a:prstGeom>
          </p:spPr>
        </p:pic>
        <p:pic>
          <p:nvPicPr>
            <p:cNvPr id="21" name="Graphic 20">
              <a:extLst>
                <a:ext uri="{FF2B5EF4-FFF2-40B4-BE49-F238E27FC236}">
                  <a16:creationId xmlns:a16="http://schemas.microsoft.com/office/drawing/2014/main" id="{BF5A87AB-9608-473F-9A0C-78234EF26C5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439539" y="5557987"/>
              <a:ext cx="806697" cy="838914"/>
            </a:xfrm>
            <a:prstGeom prst="rect">
              <a:avLst/>
            </a:prstGeom>
          </p:spPr>
        </p:pic>
        <p:pic>
          <p:nvPicPr>
            <p:cNvPr id="22" name="Graphic 7" descr="Stethoscope">
              <a:extLst>
                <a:ext uri="{FF2B5EF4-FFF2-40B4-BE49-F238E27FC236}">
                  <a16:creationId xmlns:a16="http://schemas.microsoft.com/office/drawing/2014/main" id="{9A51A454-C2F4-49B3-B7CC-A8DE5D81BE2C}"/>
                </a:ext>
              </a:extLst>
            </p:cNvPr>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442755" y="2095048"/>
              <a:ext cx="688960" cy="743458"/>
            </a:xfrm>
            <a:prstGeom prst="rect">
              <a:avLst/>
            </a:prstGeom>
          </p:spPr>
        </p:pic>
        <p:pic>
          <p:nvPicPr>
            <p:cNvPr id="24" name="Picture 23">
              <a:extLst>
                <a:ext uri="{FF2B5EF4-FFF2-40B4-BE49-F238E27FC236}">
                  <a16:creationId xmlns:a16="http://schemas.microsoft.com/office/drawing/2014/main" id="{27622EFE-0586-49A9-9BBA-7FFC7DEBB77A}"/>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8360387" y="4396706"/>
              <a:ext cx="780288" cy="780288"/>
            </a:xfrm>
            <a:prstGeom prst="rect">
              <a:avLst/>
            </a:prstGeom>
          </p:spPr>
        </p:pic>
        <p:sp>
          <p:nvSpPr>
            <p:cNvPr id="25" name="TextBox 24">
              <a:extLst>
                <a:ext uri="{FF2B5EF4-FFF2-40B4-BE49-F238E27FC236}">
                  <a16:creationId xmlns:a16="http://schemas.microsoft.com/office/drawing/2014/main" id="{5E98FA6F-BEC0-4DED-A41E-572E61551EFA}"/>
                </a:ext>
              </a:extLst>
            </p:cNvPr>
            <p:cNvSpPr txBox="1"/>
            <p:nvPr/>
          </p:nvSpPr>
          <p:spPr>
            <a:xfrm>
              <a:off x="1677297" y="2068277"/>
              <a:ext cx="2385482" cy="830997"/>
            </a:xfrm>
            <a:prstGeom prst="rect">
              <a:avLst/>
            </a:prstGeom>
            <a:noFill/>
          </p:spPr>
          <p:txBody>
            <a:bodyPr wrap="square" rtlCol="0">
              <a:spAutoFit/>
            </a:bodyPr>
            <a:lstStyle/>
            <a:p>
              <a:r>
                <a:rPr lang="en-US" sz="1600" dirty="0"/>
                <a:t>1 million or more citations indexed per year, to keep pace with publishers</a:t>
              </a:r>
            </a:p>
          </p:txBody>
        </p:sp>
        <p:sp>
          <p:nvSpPr>
            <p:cNvPr id="26" name="TextBox 25">
              <a:extLst>
                <a:ext uri="{FF2B5EF4-FFF2-40B4-BE49-F238E27FC236}">
                  <a16:creationId xmlns:a16="http://schemas.microsoft.com/office/drawing/2014/main" id="{AE36549D-D599-4B93-8148-6B241739C179}"/>
                </a:ext>
              </a:extLst>
            </p:cNvPr>
            <p:cNvSpPr txBox="1"/>
            <p:nvPr/>
          </p:nvSpPr>
          <p:spPr>
            <a:xfrm>
              <a:off x="1688302" y="3125812"/>
              <a:ext cx="2350354" cy="830997"/>
            </a:xfrm>
            <a:prstGeom prst="rect">
              <a:avLst/>
            </a:prstGeom>
            <a:noFill/>
          </p:spPr>
          <p:txBody>
            <a:bodyPr wrap="square" rtlCol="0">
              <a:spAutoFit/>
            </a:bodyPr>
            <a:lstStyle/>
            <a:p>
              <a:r>
                <a:rPr lang="en-US" sz="1600" dirty="0"/>
                <a:t>Citations indexed </a:t>
              </a:r>
            </a:p>
            <a:p>
              <a:r>
                <a:rPr lang="en-US" sz="1600" dirty="0"/>
                <a:t>within 24 hours, to meet user needs for discovery</a:t>
              </a:r>
            </a:p>
          </p:txBody>
        </p:sp>
        <p:sp>
          <p:nvSpPr>
            <p:cNvPr id="27" name="TextBox 26">
              <a:extLst>
                <a:ext uri="{FF2B5EF4-FFF2-40B4-BE49-F238E27FC236}">
                  <a16:creationId xmlns:a16="http://schemas.microsoft.com/office/drawing/2014/main" id="{F522496A-2657-44D2-BA39-CCE5517DA5BF}"/>
                </a:ext>
              </a:extLst>
            </p:cNvPr>
            <p:cNvSpPr txBox="1"/>
            <p:nvPr/>
          </p:nvSpPr>
          <p:spPr>
            <a:xfrm>
              <a:off x="1688302" y="4338196"/>
              <a:ext cx="2350354" cy="830997"/>
            </a:xfrm>
            <a:prstGeom prst="rect">
              <a:avLst/>
            </a:prstGeom>
            <a:noFill/>
          </p:spPr>
          <p:txBody>
            <a:bodyPr wrap="square" rtlCol="0">
              <a:spAutoFit/>
            </a:bodyPr>
            <a:lstStyle/>
            <a:p>
              <a:r>
                <a:rPr lang="en-US" sz="1600" dirty="0"/>
                <a:t>Automated indexing applied, to ensure efficient processing</a:t>
              </a:r>
            </a:p>
          </p:txBody>
        </p:sp>
        <p:sp>
          <p:nvSpPr>
            <p:cNvPr id="28" name="TextBox 27">
              <a:extLst>
                <a:ext uri="{FF2B5EF4-FFF2-40B4-BE49-F238E27FC236}">
                  <a16:creationId xmlns:a16="http://schemas.microsoft.com/office/drawing/2014/main" id="{1FBA4FB2-CBA7-4A6F-B15A-763FB45FE2E2}"/>
                </a:ext>
              </a:extLst>
            </p:cNvPr>
            <p:cNvSpPr txBox="1"/>
            <p:nvPr/>
          </p:nvSpPr>
          <p:spPr>
            <a:xfrm>
              <a:off x="1677297" y="5507156"/>
              <a:ext cx="2558276" cy="830997"/>
            </a:xfrm>
            <a:prstGeom prst="rect">
              <a:avLst/>
            </a:prstGeom>
            <a:noFill/>
          </p:spPr>
          <p:txBody>
            <a:bodyPr wrap="square" rtlCol="0">
              <a:spAutoFit/>
            </a:bodyPr>
            <a:lstStyle/>
            <a:p>
              <a:r>
                <a:rPr lang="en-US" sz="1600" dirty="0"/>
                <a:t>Expert human curation applied, to ensure indexing accuracy and quality</a:t>
              </a:r>
            </a:p>
          </p:txBody>
        </p:sp>
        <p:sp>
          <p:nvSpPr>
            <p:cNvPr id="29" name="TextBox 28">
              <a:extLst>
                <a:ext uri="{FF2B5EF4-FFF2-40B4-BE49-F238E27FC236}">
                  <a16:creationId xmlns:a16="http://schemas.microsoft.com/office/drawing/2014/main" id="{8EB049AE-7B40-44EE-82E5-AC56BC5439CE}"/>
                </a:ext>
              </a:extLst>
            </p:cNvPr>
            <p:cNvSpPr txBox="1"/>
            <p:nvPr/>
          </p:nvSpPr>
          <p:spPr>
            <a:xfrm>
              <a:off x="9305269" y="3125812"/>
              <a:ext cx="2461521" cy="830997"/>
            </a:xfrm>
            <a:prstGeom prst="rect">
              <a:avLst/>
            </a:prstGeom>
            <a:noFill/>
          </p:spPr>
          <p:txBody>
            <a:bodyPr wrap="square" rtlCol="0">
              <a:spAutoFit/>
            </a:bodyPr>
            <a:lstStyle/>
            <a:p>
              <a:r>
                <a:rPr lang="en-US" sz="1600" dirty="0"/>
                <a:t>MeSH vocabulary and workflow enhancements support user needs </a:t>
              </a:r>
            </a:p>
          </p:txBody>
        </p:sp>
        <p:sp>
          <p:nvSpPr>
            <p:cNvPr id="30" name="TextBox 29">
              <a:extLst>
                <a:ext uri="{FF2B5EF4-FFF2-40B4-BE49-F238E27FC236}">
                  <a16:creationId xmlns:a16="http://schemas.microsoft.com/office/drawing/2014/main" id="{9855B00E-16F7-4BB6-8D65-22333E4EE4AA}"/>
                </a:ext>
              </a:extLst>
            </p:cNvPr>
            <p:cNvSpPr txBox="1"/>
            <p:nvPr/>
          </p:nvSpPr>
          <p:spPr>
            <a:xfrm>
              <a:off x="5180610" y="3125812"/>
              <a:ext cx="2926266" cy="830997"/>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rPr>
                <a:t>Comprehensive genetic metadata to support the scientific research community </a:t>
              </a:r>
              <a:endParaRPr lang="en-US" sz="1600" dirty="0"/>
            </a:p>
          </p:txBody>
        </p:sp>
        <p:sp>
          <p:nvSpPr>
            <p:cNvPr id="31" name="TextBox 30">
              <a:extLst>
                <a:ext uri="{FF2B5EF4-FFF2-40B4-BE49-F238E27FC236}">
                  <a16:creationId xmlns:a16="http://schemas.microsoft.com/office/drawing/2014/main" id="{4A666CB9-EEB7-4FB7-BD26-814FB300D4A9}"/>
                </a:ext>
              </a:extLst>
            </p:cNvPr>
            <p:cNvSpPr txBox="1"/>
            <p:nvPr/>
          </p:nvSpPr>
          <p:spPr>
            <a:xfrm>
              <a:off x="5194296" y="4345997"/>
              <a:ext cx="2912580" cy="830997"/>
            </a:xfrm>
            <a:prstGeom prst="rect">
              <a:avLst/>
            </a:prstGeom>
            <a:noFill/>
          </p:spPr>
          <p:txBody>
            <a:bodyPr wrap="square" rtlCol="0">
              <a:spAutoFit/>
            </a:bodyPr>
            <a:lstStyle/>
            <a:p>
              <a:r>
                <a:rPr lang="en-US" sz="1600" dirty="0"/>
                <a:t>Improved chemical metadata spanning pharmacological/</a:t>
              </a:r>
            </a:p>
            <a:p>
              <a:r>
                <a:rPr lang="en-US" sz="1600" dirty="0"/>
                <a:t>toxicological research areas</a:t>
              </a:r>
            </a:p>
          </p:txBody>
        </p:sp>
        <p:sp>
          <p:nvSpPr>
            <p:cNvPr id="32" name="TextBox 31">
              <a:extLst>
                <a:ext uri="{FF2B5EF4-FFF2-40B4-BE49-F238E27FC236}">
                  <a16:creationId xmlns:a16="http://schemas.microsoft.com/office/drawing/2014/main" id="{FE5249B5-2903-4F27-9535-64A6CA00F00F}"/>
                </a:ext>
              </a:extLst>
            </p:cNvPr>
            <p:cNvSpPr txBox="1"/>
            <p:nvPr/>
          </p:nvSpPr>
          <p:spPr>
            <a:xfrm>
              <a:off x="9305269" y="4338196"/>
              <a:ext cx="2416561" cy="830997"/>
            </a:xfrm>
            <a:prstGeom prst="rect">
              <a:avLst/>
            </a:prstGeom>
            <a:noFill/>
          </p:spPr>
          <p:txBody>
            <a:bodyPr wrap="square" rtlCol="0">
              <a:spAutoFit/>
            </a:bodyPr>
            <a:lstStyle/>
            <a:p>
              <a:r>
                <a:rPr lang="en-US" sz="1600" dirty="0"/>
                <a:t>Authoritative vocabularies in addition to MeSH increase access</a:t>
              </a:r>
            </a:p>
          </p:txBody>
        </p:sp>
        <p:sp>
          <p:nvSpPr>
            <p:cNvPr id="33" name="TextBox 32">
              <a:extLst>
                <a:ext uri="{FF2B5EF4-FFF2-40B4-BE49-F238E27FC236}">
                  <a16:creationId xmlns:a16="http://schemas.microsoft.com/office/drawing/2014/main" id="{39FA8141-CE11-4B5E-9F04-766C5D77EEDE}"/>
                </a:ext>
              </a:extLst>
            </p:cNvPr>
            <p:cNvSpPr txBox="1"/>
            <p:nvPr/>
          </p:nvSpPr>
          <p:spPr>
            <a:xfrm>
              <a:off x="9305269" y="2098315"/>
              <a:ext cx="2503560" cy="830997"/>
            </a:xfrm>
            <a:prstGeom prst="rect">
              <a:avLst/>
            </a:prstGeom>
            <a:noFill/>
          </p:spPr>
          <p:txBody>
            <a:bodyPr wrap="square" rtlCol="0">
              <a:spAutoFit/>
            </a:bodyPr>
            <a:lstStyle/>
            <a:p>
              <a:r>
                <a:rPr lang="en-US" sz="1600" dirty="0"/>
                <a:t>Publishers supply metadata and allow metadata extraction from full text</a:t>
              </a:r>
              <a:endParaRPr lang="en-US" sz="1300" dirty="0"/>
            </a:p>
          </p:txBody>
        </p:sp>
        <p:sp>
          <p:nvSpPr>
            <p:cNvPr id="34" name="TextBox 33">
              <a:extLst>
                <a:ext uri="{FF2B5EF4-FFF2-40B4-BE49-F238E27FC236}">
                  <a16:creationId xmlns:a16="http://schemas.microsoft.com/office/drawing/2014/main" id="{42AAEB68-0C13-45CC-93DE-23BDD8DE5C7D}"/>
                </a:ext>
              </a:extLst>
            </p:cNvPr>
            <p:cNvSpPr txBox="1"/>
            <p:nvPr/>
          </p:nvSpPr>
          <p:spPr>
            <a:xfrm>
              <a:off x="5188995" y="5533374"/>
              <a:ext cx="2842319" cy="830997"/>
            </a:xfrm>
            <a:prstGeom prst="rect">
              <a:avLst/>
            </a:prstGeom>
            <a:noFill/>
          </p:spPr>
          <p:txBody>
            <a:bodyPr wrap="square" rtlCol="0">
              <a:spAutoFit/>
            </a:bodyPr>
            <a:lstStyle/>
            <a:p>
              <a:r>
                <a:rPr lang="en-US" sz="1600" dirty="0"/>
                <a:t>Enhanced funding metadata </a:t>
              </a:r>
            </a:p>
            <a:p>
              <a:r>
                <a:rPr lang="en-US" sz="1600" dirty="0"/>
                <a:t>to support research portfolio analysis</a:t>
              </a:r>
            </a:p>
          </p:txBody>
        </p:sp>
        <p:sp>
          <p:nvSpPr>
            <p:cNvPr id="35" name="TextBox 34">
              <a:extLst>
                <a:ext uri="{FF2B5EF4-FFF2-40B4-BE49-F238E27FC236}">
                  <a16:creationId xmlns:a16="http://schemas.microsoft.com/office/drawing/2014/main" id="{6BA48CDB-E9AB-4FE6-9892-50D38690D273}"/>
                </a:ext>
              </a:extLst>
            </p:cNvPr>
            <p:cNvSpPr txBox="1"/>
            <p:nvPr/>
          </p:nvSpPr>
          <p:spPr>
            <a:xfrm>
              <a:off x="5172026" y="2068278"/>
              <a:ext cx="2790129" cy="830997"/>
            </a:xfrm>
            <a:prstGeom prst="rect">
              <a:avLst/>
            </a:prstGeom>
            <a:noFill/>
          </p:spPr>
          <p:txBody>
            <a:bodyPr wrap="square" rtlCol="0">
              <a:spAutoFit/>
            </a:bodyPr>
            <a:lstStyle/>
            <a:p>
              <a:r>
                <a:rPr lang="en-US" sz="1600" dirty="0"/>
                <a:t>Optimized metadata to support access to ClinicalTrials.gov and other trial registries</a:t>
              </a:r>
            </a:p>
          </p:txBody>
        </p:sp>
        <p:sp>
          <p:nvSpPr>
            <p:cNvPr id="36" name="TextBox 35">
              <a:extLst>
                <a:ext uri="{FF2B5EF4-FFF2-40B4-BE49-F238E27FC236}">
                  <a16:creationId xmlns:a16="http://schemas.microsoft.com/office/drawing/2014/main" id="{A729C54C-AD52-4D24-8124-5566BB926E70}"/>
                </a:ext>
              </a:extLst>
            </p:cNvPr>
            <p:cNvSpPr txBox="1"/>
            <p:nvPr/>
          </p:nvSpPr>
          <p:spPr>
            <a:xfrm>
              <a:off x="9305269" y="5508500"/>
              <a:ext cx="2388965" cy="830997"/>
            </a:xfrm>
            <a:prstGeom prst="rect">
              <a:avLst/>
            </a:prstGeom>
            <a:noFill/>
          </p:spPr>
          <p:txBody>
            <a:bodyPr wrap="square" rtlCol="0">
              <a:spAutoFit/>
            </a:bodyPr>
            <a:lstStyle/>
            <a:p>
              <a:r>
                <a:rPr lang="en-US" sz="1600" dirty="0"/>
                <a:t>Links to datasets support NLM and NIH data science goals</a:t>
              </a:r>
            </a:p>
          </p:txBody>
        </p:sp>
        <p:sp>
          <p:nvSpPr>
            <p:cNvPr id="37" name="TextBox 36">
              <a:extLst>
                <a:ext uri="{FF2B5EF4-FFF2-40B4-BE49-F238E27FC236}">
                  <a16:creationId xmlns:a16="http://schemas.microsoft.com/office/drawing/2014/main" id="{17849FEB-3DA6-4D39-914D-C3C552BC689E}"/>
                </a:ext>
              </a:extLst>
            </p:cNvPr>
            <p:cNvSpPr txBox="1"/>
            <p:nvPr/>
          </p:nvSpPr>
          <p:spPr>
            <a:xfrm>
              <a:off x="846622" y="1383517"/>
              <a:ext cx="2851280" cy="395285"/>
            </a:xfrm>
            <a:prstGeom prst="rect">
              <a:avLst/>
            </a:prstGeom>
            <a:noFill/>
          </p:spPr>
          <p:txBody>
            <a:bodyPr wrap="square" rtlCol="0">
              <a:spAutoFit/>
            </a:bodyPr>
            <a:lstStyle/>
            <a:p>
              <a:pPr algn="ctr"/>
              <a:r>
                <a:rPr lang="en-US" sz="2000" b="1" dirty="0"/>
                <a:t>Curation at Scale</a:t>
              </a:r>
            </a:p>
          </p:txBody>
        </p:sp>
        <p:sp>
          <p:nvSpPr>
            <p:cNvPr id="39" name="TextBox 38">
              <a:extLst>
                <a:ext uri="{FF2B5EF4-FFF2-40B4-BE49-F238E27FC236}">
                  <a16:creationId xmlns:a16="http://schemas.microsoft.com/office/drawing/2014/main" id="{D3DFDC7A-6697-4AEC-BCFE-2F1F09BB923F}"/>
                </a:ext>
              </a:extLst>
            </p:cNvPr>
            <p:cNvSpPr txBox="1"/>
            <p:nvPr/>
          </p:nvSpPr>
          <p:spPr>
            <a:xfrm>
              <a:off x="4591996" y="1394677"/>
              <a:ext cx="3194801" cy="400110"/>
            </a:xfrm>
            <a:prstGeom prst="rect">
              <a:avLst/>
            </a:prstGeom>
            <a:noFill/>
          </p:spPr>
          <p:txBody>
            <a:bodyPr wrap="square" rtlCol="0">
              <a:spAutoFit/>
            </a:bodyPr>
            <a:lstStyle/>
            <a:p>
              <a:pPr algn="ctr"/>
              <a:r>
                <a:rPr lang="en-US" sz="2000" b="1" dirty="0"/>
                <a:t>Expanded Metadata</a:t>
              </a:r>
            </a:p>
          </p:txBody>
        </p:sp>
        <p:sp>
          <p:nvSpPr>
            <p:cNvPr id="41" name="TextBox 40">
              <a:extLst>
                <a:ext uri="{FF2B5EF4-FFF2-40B4-BE49-F238E27FC236}">
                  <a16:creationId xmlns:a16="http://schemas.microsoft.com/office/drawing/2014/main" id="{70FBDFF3-D470-4BE0-B4F9-8EEE17DEFFB1}"/>
                </a:ext>
              </a:extLst>
            </p:cNvPr>
            <p:cNvSpPr txBox="1"/>
            <p:nvPr/>
          </p:nvSpPr>
          <p:spPr>
            <a:xfrm>
              <a:off x="8502169" y="1383517"/>
              <a:ext cx="3211725" cy="395285"/>
            </a:xfrm>
            <a:prstGeom prst="rect">
              <a:avLst/>
            </a:prstGeom>
            <a:noFill/>
          </p:spPr>
          <p:txBody>
            <a:bodyPr wrap="square" rtlCol="0">
              <a:spAutoFit/>
            </a:bodyPr>
            <a:lstStyle/>
            <a:p>
              <a:pPr algn="ctr"/>
              <a:r>
                <a:rPr lang="en-US" sz="2000" b="1" dirty="0"/>
                <a:t>Efficient and Connected</a:t>
              </a:r>
            </a:p>
          </p:txBody>
        </p:sp>
      </p:grpSp>
    </p:spTree>
    <p:extLst>
      <p:ext uri="{BB962C8B-B14F-4D97-AF65-F5344CB8AC3E}">
        <p14:creationId xmlns:p14="http://schemas.microsoft.com/office/powerpoint/2010/main" val="3492366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64633-E098-014C-8977-87F32B55BF80}"/>
              </a:ext>
            </a:extLst>
          </p:cNvPr>
          <p:cNvSpPr>
            <a:spLocks noGrp="1"/>
          </p:cNvSpPr>
          <p:nvPr>
            <p:ph type="title"/>
          </p:nvPr>
        </p:nvSpPr>
        <p:spPr>
          <a:xfrm>
            <a:off x="527538" y="4756638"/>
            <a:ext cx="11139854" cy="1043627"/>
          </a:xfrm>
        </p:spPr>
        <p:txBody>
          <a:bodyPr vert="horz" lIns="91440" tIns="45720" rIns="91440" bIns="45720" rtlCol="0" anchor="b">
            <a:normAutofit/>
          </a:bodyPr>
          <a:lstStyle/>
          <a:p>
            <a:pPr algn="ctr"/>
            <a:r>
              <a:rPr lang="en-US" sz="6000" b="1" dirty="0">
                <a:solidFill>
                  <a:srgbClr val="FFFFFF"/>
                </a:solidFill>
                <a:latin typeface="+mj-lt"/>
              </a:rPr>
              <a:t>Preprints</a:t>
            </a:r>
          </a:p>
        </p:txBody>
      </p:sp>
      <p:pic>
        <p:nvPicPr>
          <p:cNvPr id="9" name="Picture 8">
            <a:extLst>
              <a:ext uri="{FF2B5EF4-FFF2-40B4-BE49-F238E27FC236}">
                <a16:creationId xmlns:a16="http://schemas.microsoft.com/office/drawing/2014/main" id="{BA8CCE20-76ED-CC47-B0FA-2D01A3394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1485581"/>
            <a:ext cx="3425609" cy="1437577"/>
          </a:xfrm>
          <a:prstGeom prst="rect">
            <a:avLst/>
          </a:prstGeom>
        </p:spPr>
      </p:pic>
      <p:pic>
        <p:nvPicPr>
          <p:cNvPr id="5" name="Content Placeholder 4">
            <a:extLst>
              <a:ext uri="{FF2B5EF4-FFF2-40B4-BE49-F238E27FC236}">
                <a16:creationId xmlns:a16="http://schemas.microsoft.com/office/drawing/2014/main" id="{793B4FE4-C22B-2C42-8216-A9B2AC9B85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62014" y="1361087"/>
            <a:ext cx="3433324" cy="1686563"/>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A6A0B20-DF37-0642-8092-7E45DC88F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725" y="1057735"/>
            <a:ext cx="3423916" cy="2542257"/>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245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DD356-9127-2E4C-9B6F-1C6021E8D995}"/>
              </a:ext>
            </a:extLst>
          </p:cNvPr>
          <p:cNvSpPr>
            <a:spLocks noGrp="1"/>
          </p:cNvSpPr>
          <p:nvPr>
            <p:ph type="title"/>
          </p:nvPr>
        </p:nvSpPr>
        <p:spPr>
          <a:xfrm>
            <a:off x="352063" y="353550"/>
            <a:ext cx="10515600" cy="1325563"/>
          </a:xfrm>
        </p:spPr>
        <p:txBody>
          <a:bodyPr>
            <a:normAutofit/>
          </a:bodyPr>
          <a:lstStyle/>
          <a:p>
            <a:r>
              <a:rPr lang="en-US" dirty="0"/>
              <a:t>NLM Preprint Pilot </a:t>
            </a:r>
            <a:endParaRPr lang="en-US" i="1" dirty="0"/>
          </a:p>
        </p:txBody>
      </p:sp>
      <p:sp>
        <p:nvSpPr>
          <p:cNvPr id="3" name="Content Placeholder 2">
            <a:extLst>
              <a:ext uri="{FF2B5EF4-FFF2-40B4-BE49-F238E27FC236}">
                <a16:creationId xmlns:a16="http://schemas.microsoft.com/office/drawing/2014/main" id="{1AB1D2EB-46DB-FD4C-A45A-EA63FB1F8C35}"/>
              </a:ext>
            </a:extLst>
          </p:cNvPr>
          <p:cNvSpPr>
            <a:spLocks noGrp="1"/>
          </p:cNvSpPr>
          <p:nvPr>
            <p:ph idx="1"/>
          </p:nvPr>
        </p:nvSpPr>
        <p:spPr/>
        <p:txBody>
          <a:bodyPr>
            <a:normAutofit lnSpcReduction="10000"/>
          </a:bodyPr>
          <a:lstStyle/>
          <a:p>
            <a:r>
              <a:rPr lang="en-US" dirty="0"/>
              <a:t>Goal: Improve the discoverability of Preprints</a:t>
            </a:r>
          </a:p>
          <a:p>
            <a:r>
              <a:rPr lang="en-US" dirty="0"/>
              <a:t>The conditions:</a:t>
            </a:r>
          </a:p>
          <a:p>
            <a:pPr lvl="1"/>
            <a:r>
              <a:rPr lang="en-US" dirty="0"/>
              <a:t>Deposit a full text of the preprint in PMC</a:t>
            </a:r>
          </a:p>
          <a:p>
            <a:pPr lvl="1"/>
            <a:r>
              <a:rPr lang="en-US" dirty="0"/>
              <a:t>Associated bibliographic citation in PubMed</a:t>
            </a:r>
          </a:p>
          <a:p>
            <a:pPr lvl="1"/>
            <a:r>
              <a:rPr lang="en-US" dirty="0"/>
              <a:t>ALL RECORDS WOULD CLEARLY DENOTE THAT THE ITEM HAS NOT BEEN PEER REVIEWED</a:t>
            </a:r>
          </a:p>
          <a:p>
            <a:r>
              <a:rPr lang="en-US" dirty="0"/>
              <a:t>The experiment:</a:t>
            </a:r>
          </a:p>
          <a:p>
            <a:pPr lvl="1"/>
            <a:r>
              <a:rPr lang="en-US" dirty="0"/>
              <a:t>Limited to preprints of NIH supported research</a:t>
            </a:r>
          </a:p>
          <a:p>
            <a:pPr lvl="1"/>
            <a:r>
              <a:rPr lang="en-US" dirty="0"/>
              <a:t>Preprint must be available in full-text XML format</a:t>
            </a:r>
          </a:p>
          <a:p>
            <a:pPr lvl="1"/>
            <a:r>
              <a:rPr lang="en-US" dirty="0"/>
              <a:t>Preprint must have a license that allows for </a:t>
            </a:r>
            <a:r>
              <a:rPr lang="en-US" dirty="0" err="1"/>
              <a:t>inslcuion</a:t>
            </a:r>
            <a:r>
              <a:rPr lang="en-US" dirty="0"/>
              <a:t> in a non-commercial repository</a:t>
            </a:r>
          </a:p>
          <a:p>
            <a:pPr lvl="1"/>
            <a:endParaRPr lang="en-US" dirty="0"/>
          </a:p>
        </p:txBody>
      </p:sp>
    </p:spTree>
    <p:extLst>
      <p:ext uri="{BB962C8B-B14F-4D97-AF65-F5344CB8AC3E}">
        <p14:creationId xmlns:p14="http://schemas.microsoft.com/office/powerpoint/2010/main" val="3065888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8F0C4-34EF-C743-A481-D985C7934346}"/>
              </a:ext>
            </a:extLst>
          </p:cNvPr>
          <p:cNvSpPr>
            <a:spLocks noGrp="1"/>
          </p:cNvSpPr>
          <p:nvPr>
            <p:ph type="title"/>
          </p:nvPr>
        </p:nvSpPr>
        <p:spPr/>
        <p:txBody>
          <a:bodyPr/>
          <a:lstStyle/>
          <a:p>
            <a:r>
              <a:rPr lang="en-US" dirty="0"/>
              <a:t>NLM Preprint Experiment: Background</a:t>
            </a:r>
          </a:p>
        </p:txBody>
      </p:sp>
      <p:sp>
        <p:nvSpPr>
          <p:cNvPr id="3" name="Content Placeholder 2">
            <a:extLst>
              <a:ext uri="{FF2B5EF4-FFF2-40B4-BE49-F238E27FC236}">
                <a16:creationId xmlns:a16="http://schemas.microsoft.com/office/drawing/2014/main" id="{07E92A7F-2A68-EF4A-8B70-AFA3B7C6D5A7}"/>
              </a:ext>
            </a:extLst>
          </p:cNvPr>
          <p:cNvSpPr>
            <a:spLocks noGrp="1"/>
          </p:cNvSpPr>
          <p:nvPr>
            <p:ph idx="1"/>
          </p:nvPr>
        </p:nvSpPr>
        <p:spPr/>
        <p:txBody>
          <a:bodyPr/>
          <a:lstStyle/>
          <a:p>
            <a:r>
              <a:rPr lang="en-US" dirty="0"/>
              <a:t>Accelerate access to scientific output of NIH funding</a:t>
            </a:r>
          </a:p>
          <a:p>
            <a:pPr lvl="1"/>
            <a:r>
              <a:rPr lang="en-US" dirty="0"/>
              <a:t>Encourages but does not require investigators to use preprints to speed the dissemination and enhance the rigor of their work. NOTE that preprints do NOT fall under the NIH public access </a:t>
            </a:r>
            <a:r>
              <a:rPr lang="en-US" u="sng" dirty="0">
                <a:hlinkClick r:id="rId2"/>
              </a:rPr>
              <a:t>policy</a:t>
            </a:r>
            <a:r>
              <a:rPr lang="en-US" u="sng" dirty="0"/>
              <a:t>.</a:t>
            </a:r>
            <a:endParaRPr lang="en-US" dirty="0"/>
          </a:p>
          <a:p>
            <a:pPr lvl="1"/>
            <a:r>
              <a:rPr lang="en-US" dirty="0"/>
              <a:t>Allows investigators to cite preprints as research products and claim them as products of NIH funding.</a:t>
            </a:r>
          </a:p>
          <a:p>
            <a:pPr lvl="1"/>
            <a:r>
              <a:rPr lang="en-US" dirty="0"/>
              <a:t>Encourages investigators to post preprints to repositories that make the content findable, accessible, interoperable and </a:t>
            </a:r>
            <a:r>
              <a:rPr lang="en-US" dirty="0" err="1"/>
              <a:t>reusabe</a:t>
            </a:r>
            <a:endParaRPr lang="en-US" dirty="0"/>
          </a:p>
          <a:p>
            <a:r>
              <a:rPr lang="en-US" dirty="0"/>
              <a:t>Consistent with the NIH guidance on preprints (NOT-OD-17-050</a:t>
            </a:r>
          </a:p>
        </p:txBody>
      </p:sp>
    </p:spTree>
    <p:extLst>
      <p:ext uri="{BB962C8B-B14F-4D97-AF65-F5344CB8AC3E}">
        <p14:creationId xmlns:p14="http://schemas.microsoft.com/office/powerpoint/2010/main" val="1937187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D537-670A-5F46-8BAC-7E9196BC5B20}"/>
              </a:ext>
            </a:extLst>
          </p:cNvPr>
          <p:cNvSpPr>
            <a:spLocks noGrp="1"/>
          </p:cNvSpPr>
          <p:nvPr>
            <p:ph type="title"/>
          </p:nvPr>
        </p:nvSpPr>
        <p:spPr/>
        <p:txBody>
          <a:bodyPr/>
          <a:lstStyle/>
          <a:p>
            <a:r>
              <a:rPr lang="en-US" dirty="0"/>
              <a:t>Conditions</a:t>
            </a:r>
          </a:p>
        </p:txBody>
      </p:sp>
      <p:sp>
        <p:nvSpPr>
          <p:cNvPr id="3" name="Content Placeholder 2">
            <a:extLst>
              <a:ext uri="{FF2B5EF4-FFF2-40B4-BE49-F238E27FC236}">
                <a16:creationId xmlns:a16="http://schemas.microsoft.com/office/drawing/2014/main" id="{78ABAB87-E9FF-FB49-93A3-4A534548FF95}"/>
              </a:ext>
            </a:extLst>
          </p:cNvPr>
          <p:cNvSpPr>
            <a:spLocks noGrp="1"/>
          </p:cNvSpPr>
          <p:nvPr>
            <p:ph idx="1"/>
          </p:nvPr>
        </p:nvSpPr>
        <p:spPr/>
        <p:txBody>
          <a:bodyPr/>
          <a:lstStyle/>
          <a:p>
            <a:r>
              <a:rPr lang="en-US" dirty="0"/>
              <a:t>Preprints would not be submitted directly to NLM.  Rather, NLM would </a:t>
            </a:r>
            <a:r>
              <a:rPr lang="en-US" u="sng" dirty="0"/>
              <a:t>work with </a:t>
            </a:r>
            <a:r>
              <a:rPr lang="en-US" dirty="0"/>
              <a:t>preprint repositories/services that</a:t>
            </a:r>
            <a:endParaRPr lang="en-US" sz="3200" dirty="0"/>
          </a:p>
          <a:p>
            <a:pPr lvl="1"/>
            <a:r>
              <a:rPr lang="en-US" dirty="0"/>
              <a:t>Make content (metadata and full-text) available in a re-usable (e.g. use of Creative Commons licenses) and machine-readable (i.e., XML) format;</a:t>
            </a:r>
            <a:endParaRPr lang="en-US" sz="2800" dirty="0"/>
          </a:p>
          <a:p>
            <a:pPr lvl="1"/>
            <a:r>
              <a:rPr lang="en-US" dirty="0"/>
              <a:t>Have rigorous, transparent policies and practices to address plagiarism, competing interests, misconduct and other hallmarks of reputable scholarly publishing; and</a:t>
            </a:r>
            <a:endParaRPr lang="en-US" sz="2800" dirty="0"/>
          </a:p>
          <a:p>
            <a:pPr lvl="1"/>
            <a:r>
              <a:rPr lang="en-US" dirty="0"/>
              <a:t>Accurately maintain records of changes to preprints, providing a clear way to cite different versions of the product.</a:t>
            </a:r>
            <a:endParaRPr lang="en-US" sz="2800" dirty="0"/>
          </a:p>
          <a:p>
            <a:endParaRPr lang="en-US" dirty="0"/>
          </a:p>
        </p:txBody>
      </p:sp>
    </p:spTree>
    <p:extLst>
      <p:ext uri="{BB962C8B-B14F-4D97-AF65-F5344CB8AC3E}">
        <p14:creationId xmlns:p14="http://schemas.microsoft.com/office/powerpoint/2010/main" val="2248696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CF158-2596-F141-AA24-846EB86FDD7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0631609">
            <a:off x="3365501" y="471700"/>
            <a:ext cx="5039279" cy="5016992"/>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2330558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079EF3-D85D-49B1-B18C-F31EBC5D780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78714" y="1834533"/>
            <a:ext cx="11434572" cy="1951136"/>
          </a:xfrm>
        </p:spPr>
      </p:pic>
      <p:pic>
        <p:nvPicPr>
          <p:cNvPr id="6" name="Picture 4" descr="twitter icon">
            <a:extLst>
              <a:ext uri="{FF2B5EF4-FFF2-40B4-BE49-F238E27FC236}">
                <a16:creationId xmlns:a16="http://schemas.microsoft.com/office/drawing/2014/main" id="{832B8D42-F8EE-4656-884E-2708A2776F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8200" y="4294723"/>
            <a:ext cx="1216152" cy="121615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mail icon">
            <a:extLst>
              <a:ext uri="{FF2B5EF4-FFF2-40B4-BE49-F238E27FC236}">
                <a16:creationId xmlns:a16="http://schemas.microsoft.com/office/drawing/2014/main" id="{1E1FE198-29A4-4D6F-9B33-A67CA883355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54779" y="4294723"/>
            <a:ext cx="1216152" cy="121615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62BCA5D-A32A-4562-9EB3-4F9225EF1477}"/>
              </a:ext>
            </a:extLst>
          </p:cNvPr>
          <p:cNvSpPr txBox="1">
            <a:spLocks/>
          </p:cNvSpPr>
          <p:nvPr/>
        </p:nvSpPr>
        <p:spPr>
          <a:xfrm>
            <a:off x="6743700" y="4628079"/>
            <a:ext cx="4621033" cy="54944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300" b="1" i="0" u="sng" strike="noStrike" kern="1200" cap="none" spc="0" normalizeH="0" baseline="0" noProof="0" dirty="0">
                <a:ln>
                  <a:noFill/>
                </a:ln>
                <a:solidFill>
                  <a:prstClr val="black"/>
                </a:solidFill>
                <a:effectLst/>
                <a:uLnTx/>
                <a:uFillTx/>
                <a:latin typeface="Verdana"/>
                <a:ea typeface="+mj-ea"/>
                <a:cs typeface="+mj-cs"/>
              </a:rPr>
            </a:br>
            <a:endParaRPr kumimoji="0" lang="en-US" sz="3300" b="1" i="0" u="sng" strike="noStrike" kern="1200" cap="none" spc="0" normalizeH="0" baseline="0" noProof="0" dirty="0">
              <a:ln>
                <a:noFill/>
              </a:ln>
              <a:solidFill>
                <a:prstClr val="black"/>
              </a:solidFill>
              <a:effectLst/>
              <a:uLnTx/>
              <a:uFillTx/>
              <a:latin typeface="Verdana"/>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300" b="1" i="0" u="sng" strike="noStrike" kern="1200" cap="none" spc="0" normalizeH="0" baseline="0" noProof="0" dirty="0">
              <a:ln w="3175">
                <a:noFill/>
              </a:ln>
              <a:solidFill>
                <a:prstClr val="black"/>
              </a:solidFill>
              <a:effectLst/>
              <a:uLnTx/>
              <a:uFillTx/>
              <a:latin typeface="Franklin Gothic Demi" charset="0"/>
              <a:ea typeface="Franklin Gothic Demi" charset="0"/>
              <a:cs typeface="Franklin Gothic Demi"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300" i="0" u="sng" strike="noStrike" kern="1200" cap="none" spc="0" normalizeH="0" baseline="0" noProof="0" dirty="0">
              <a:ln w="3175">
                <a:noFill/>
              </a:ln>
              <a:solidFill>
                <a:prstClr val="black"/>
              </a:solidFill>
              <a:effectLst/>
              <a:uLnTx/>
              <a:uFillTx/>
              <a:latin typeface="Franklin Gothic Demi" charset="0"/>
              <a:ea typeface="Franklin Gothic Demi" charset="0"/>
              <a:cs typeface="Franklin Gothic Demi"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300" b="1" i="0" u="sng" strike="noStrike" kern="1200" cap="none" spc="0" normalizeH="0" baseline="0" noProof="0" dirty="0">
              <a:ln w="3175">
                <a:noFill/>
              </a:ln>
              <a:solidFill>
                <a:prstClr val="black"/>
              </a:solidFill>
              <a:effectLst/>
              <a:uLnTx/>
              <a:uFillTx/>
              <a:latin typeface="Franklin Gothic Demi" charset="0"/>
              <a:ea typeface="Franklin Gothic Demi" charset="0"/>
              <a:cs typeface="Franklin Gothic Demi"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300" b="1" i="0" u="sng" strike="noStrike" kern="1200" cap="none" spc="0" normalizeH="0" baseline="0" noProof="0" dirty="0">
              <a:ln w="3175">
                <a:noFill/>
              </a:ln>
              <a:solidFill>
                <a:prstClr val="black"/>
              </a:solidFill>
              <a:effectLst/>
              <a:uLnTx/>
              <a:uFillTx/>
              <a:latin typeface="Franklin Gothic Demi" charset="0"/>
              <a:ea typeface="Franklin Gothic Demi" charset="0"/>
              <a:cs typeface="Franklin Gothic Demi"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300" b="1" i="0" u="sng" strike="noStrike" kern="1200" cap="none" spc="0" normalizeH="0" baseline="0" noProof="0" dirty="0">
              <a:ln w="3175">
                <a:noFill/>
              </a:ln>
              <a:solidFill>
                <a:prstClr val="black"/>
              </a:solidFill>
              <a:effectLst/>
              <a:uLnTx/>
              <a:uFillTx/>
              <a:latin typeface="Franklin Gothic Demi" charset="0"/>
              <a:ea typeface="Franklin Gothic Demi" charset="0"/>
              <a:cs typeface="Franklin Gothic Demi"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300" b="1" i="0" u="none" strike="noStrike" kern="1200" cap="none" spc="0" normalizeH="0" baseline="0" noProof="0" dirty="0">
              <a:ln w="3175">
                <a:noFill/>
              </a:ln>
              <a:solidFill>
                <a:prstClr val="black"/>
              </a:solidFill>
              <a:effectLst/>
              <a:uLnTx/>
              <a:uFillTx/>
              <a:latin typeface="Franklin Gothic Demi" charset="0"/>
              <a:ea typeface="Franklin Gothic Demi" charset="0"/>
              <a:cs typeface="Franklin Gothic Demi"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300" b="1" i="0" u="none" strike="noStrike" kern="1200" cap="none" spc="0" normalizeH="0" baseline="0" noProof="0" dirty="0">
              <a:ln w="3175">
                <a:noFill/>
              </a:ln>
              <a:solidFill>
                <a:prstClr val="black"/>
              </a:solidFill>
              <a:effectLst/>
              <a:uLnTx/>
              <a:uFillTx/>
              <a:latin typeface="Franklin Gothic Demi" charset="0"/>
              <a:ea typeface="Franklin Gothic Demi" charset="0"/>
              <a:cs typeface="Franklin Gothic Demi"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baseline="0" noProof="0" dirty="0">
                <a:ln w="3175">
                  <a:noFill/>
                </a:ln>
                <a:solidFill>
                  <a:prstClr val="black"/>
                </a:solidFill>
                <a:effectLst/>
                <a:uLnTx/>
                <a:uFillTx/>
                <a:latin typeface="Franklin Gothic Book" panose="020B0503020102020204" pitchFamily="34" charset="0"/>
              </a:rPr>
              <a:t>patti.brennan@nih.gov</a:t>
            </a:r>
          </a:p>
        </p:txBody>
      </p:sp>
      <p:sp>
        <p:nvSpPr>
          <p:cNvPr id="9" name="Title 1">
            <a:extLst>
              <a:ext uri="{FF2B5EF4-FFF2-40B4-BE49-F238E27FC236}">
                <a16:creationId xmlns:a16="http://schemas.microsoft.com/office/drawing/2014/main" id="{D541800E-C9F6-4CCB-B824-03907D0B6969}"/>
              </a:ext>
            </a:extLst>
          </p:cNvPr>
          <p:cNvSpPr txBox="1">
            <a:spLocks/>
          </p:cNvSpPr>
          <p:nvPr/>
        </p:nvSpPr>
        <p:spPr>
          <a:xfrm>
            <a:off x="2038081" y="4936960"/>
            <a:ext cx="3486419" cy="54944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w="3175">
                  <a:noFill/>
                </a:ln>
                <a:solidFill>
                  <a:prstClr val="black"/>
                </a:solidFill>
                <a:effectLst/>
                <a:uLnTx/>
                <a:uFillTx/>
                <a:latin typeface="Franklin Gothic Book" panose="020B0503020102020204" pitchFamily="34" charset="0"/>
              </a:rPr>
              <a:t>@NLMdirector</a:t>
            </a:r>
          </a:p>
        </p:txBody>
      </p:sp>
      <p:sp>
        <p:nvSpPr>
          <p:cNvPr id="10" name="Title 1">
            <a:extLst>
              <a:ext uri="{FF2B5EF4-FFF2-40B4-BE49-F238E27FC236}">
                <a16:creationId xmlns:a16="http://schemas.microsoft.com/office/drawing/2014/main" id="{253049AF-BF42-40FB-BD40-D81DC99F0C53}"/>
              </a:ext>
            </a:extLst>
          </p:cNvPr>
          <p:cNvSpPr txBox="1">
            <a:spLocks/>
          </p:cNvSpPr>
          <p:nvPr/>
        </p:nvSpPr>
        <p:spPr>
          <a:xfrm>
            <a:off x="2038081" y="4387520"/>
            <a:ext cx="3486419" cy="54944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w="3175">
                  <a:noFill/>
                </a:ln>
                <a:solidFill>
                  <a:prstClr val="black"/>
                </a:solidFill>
                <a:effectLst/>
                <a:uLnTx/>
                <a:uFillTx/>
                <a:latin typeface="Franklin Gothic Book" panose="020B0503020102020204" pitchFamily="34" charset="0"/>
              </a:rPr>
              <a:t>@NLM_</a:t>
            </a:r>
            <a:r>
              <a:rPr lang="en-US" sz="3200" b="1" dirty="0">
                <a:ln w="3175">
                  <a:noFill/>
                </a:ln>
                <a:solidFill>
                  <a:prstClr val="black"/>
                </a:solidFill>
                <a:latin typeface="Franklin Gothic Book" panose="020B0503020102020204" pitchFamily="34" charset="0"/>
              </a:rPr>
              <a:t>news</a:t>
            </a:r>
            <a:endParaRPr kumimoji="0" lang="en-US" sz="3200" b="1" i="0" u="none" strike="noStrike" kern="1200" cap="none" spc="0" normalizeH="0" baseline="0" noProof="0" dirty="0">
              <a:ln w="3175">
                <a:noFill/>
              </a:ln>
              <a:solidFill>
                <a:prstClr val="black"/>
              </a:solidFill>
              <a:effectLst/>
              <a:uLnTx/>
              <a:uFillTx/>
              <a:latin typeface="Franklin Gothic Book" panose="020B0503020102020204" pitchFamily="34" charset="0"/>
            </a:endParaRPr>
          </a:p>
        </p:txBody>
      </p:sp>
      <p:sp>
        <p:nvSpPr>
          <p:cNvPr id="11" name="Title 1">
            <a:extLst>
              <a:ext uri="{FF2B5EF4-FFF2-40B4-BE49-F238E27FC236}">
                <a16:creationId xmlns:a16="http://schemas.microsoft.com/office/drawing/2014/main" id="{1D070155-79AC-4AFB-A2F3-E037DE4916C6}"/>
              </a:ext>
            </a:extLst>
          </p:cNvPr>
          <p:cNvSpPr txBox="1">
            <a:spLocks/>
          </p:cNvSpPr>
          <p:nvPr/>
        </p:nvSpPr>
        <p:spPr>
          <a:xfrm>
            <a:off x="0" y="462335"/>
            <a:ext cx="12192000" cy="86314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w="3175">
                  <a:noFill/>
                </a:ln>
                <a:solidFill>
                  <a:prstClr val="black"/>
                </a:solidFill>
                <a:effectLst/>
                <a:uLnTx/>
                <a:uFillTx/>
                <a:cs typeface="Calibri Light" panose="020F0302020204030204" pitchFamily="34" charset="0"/>
              </a:rPr>
              <a:t>Reaching </a:t>
            </a:r>
            <a:r>
              <a:rPr lang="en-US" sz="4000" b="1" dirty="0">
                <a:ln w="3175">
                  <a:noFill/>
                </a:ln>
                <a:solidFill>
                  <a:prstClr val="black"/>
                </a:solidFill>
                <a:cs typeface="Calibri Light" panose="020F0302020204030204" pitchFamily="34" charset="0"/>
              </a:rPr>
              <a:t>NLM</a:t>
            </a:r>
            <a:endParaRPr kumimoji="0" lang="en-US" sz="4000" b="1" i="0" u="none" strike="noStrike" kern="1200" cap="none" spc="0" normalizeH="0" baseline="0" noProof="0" dirty="0">
              <a:ln w="3175">
                <a:noFill/>
              </a:ln>
              <a:solidFill>
                <a:prstClr val="black"/>
              </a:solidFill>
              <a:effectLst/>
              <a:uLnTx/>
              <a:uFillTx/>
              <a:cs typeface="Calibri Light" panose="020F0302020204030204" pitchFamily="34" charset="0"/>
            </a:endParaRPr>
          </a:p>
        </p:txBody>
      </p:sp>
    </p:spTree>
    <p:extLst>
      <p:ext uri="{BB962C8B-B14F-4D97-AF65-F5344CB8AC3E}">
        <p14:creationId xmlns:p14="http://schemas.microsoft.com/office/powerpoint/2010/main" val="1223392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26241C-C845-415D-9C09-EA19EC42F1E4}"/>
              </a:ext>
            </a:extLst>
          </p:cNvPr>
          <p:cNvGrpSpPr/>
          <p:nvPr/>
        </p:nvGrpSpPr>
        <p:grpSpPr>
          <a:xfrm>
            <a:off x="227509" y="1248769"/>
            <a:ext cx="6474080" cy="4754989"/>
            <a:chOff x="1002820" y="1236737"/>
            <a:chExt cx="9475044" cy="4384525"/>
          </a:xfrm>
        </p:grpSpPr>
        <p:sp>
          <p:nvSpPr>
            <p:cNvPr id="15" name="Freeform 4">
              <a:extLst>
                <a:ext uri="{FF2B5EF4-FFF2-40B4-BE49-F238E27FC236}">
                  <a16:creationId xmlns:a16="http://schemas.microsoft.com/office/drawing/2014/main" id="{E959FE05-1DE1-4ABD-B333-70A7F5CE5EAB}"/>
                </a:ext>
              </a:extLst>
            </p:cNvPr>
            <p:cNvSpPr/>
            <p:nvPr/>
          </p:nvSpPr>
          <p:spPr>
            <a:xfrm>
              <a:off x="1002820" y="1236737"/>
              <a:ext cx="2921266" cy="4384525"/>
            </a:xfrm>
            <a:custGeom>
              <a:avLst/>
              <a:gdLst>
                <a:gd name="connsiteX0" fmla="*/ 0 w 2921266"/>
                <a:gd name="connsiteY0" fmla="*/ 292127 h 4384525"/>
                <a:gd name="connsiteX1" fmla="*/ 292127 w 2921266"/>
                <a:gd name="connsiteY1" fmla="*/ 0 h 4384525"/>
                <a:gd name="connsiteX2" fmla="*/ 2629139 w 2921266"/>
                <a:gd name="connsiteY2" fmla="*/ 0 h 4384525"/>
                <a:gd name="connsiteX3" fmla="*/ 2921266 w 2921266"/>
                <a:gd name="connsiteY3" fmla="*/ 292127 h 4384525"/>
                <a:gd name="connsiteX4" fmla="*/ 2921266 w 2921266"/>
                <a:gd name="connsiteY4" fmla="*/ 4092398 h 4384525"/>
                <a:gd name="connsiteX5" fmla="*/ 2629139 w 2921266"/>
                <a:gd name="connsiteY5" fmla="*/ 4384525 h 4384525"/>
                <a:gd name="connsiteX6" fmla="*/ 292127 w 2921266"/>
                <a:gd name="connsiteY6" fmla="*/ 4384525 h 4384525"/>
                <a:gd name="connsiteX7" fmla="*/ 0 w 2921266"/>
                <a:gd name="connsiteY7" fmla="*/ 4092398 h 4384525"/>
                <a:gd name="connsiteX8" fmla="*/ 0 w 2921266"/>
                <a:gd name="connsiteY8" fmla="*/ 292127 h 438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1266" h="4384525">
                  <a:moveTo>
                    <a:pt x="0" y="292127"/>
                  </a:moveTo>
                  <a:cubicBezTo>
                    <a:pt x="0" y="130790"/>
                    <a:pt x="130790" y="0"/>
                    <a:pt x="292127" y="0"/>
                  </a:cubicBezTo>
                  <a:lnTo>
                    <a:pt x="2629139" y="0"/>
                  </a:lnTo>
                  <a:cubicBezTo>
                    <a:pt x="2790476" y="0"/>
                    <a:pt x="2921266" y="130790"/>
                    <a:pt x="2921266" y="292127"/>
                  </a:cubicBezTo>
                  <a:lnTo>
                    <a:pt x="2921266" y="4092398"/>
                  </a:lnTo>
                  <a:cubicBezTo>
                    <a:pt x="2921266" y="4253735"/>
                    <a:pt x="2790476" y="4384525"/>
                    <a:pt x="2629139" y="4384525"/>
                  </a:cubicBezTo>
                  <a:lnTo>
                    <a:pt x="292127" y="4384525"/>
                  </a:lnTo>
                  <a:cubicBezTo>
                    <a:pt x="130790" y="4384525"/>
                    <a:pt x="0" y="4253735"/>
                    <a:pt x="0" y="4092398"/>
                  </a:cubicBezTo>
                  <a:lnTo>
                    <a:pt x="0" y="292127"/>
                  </a:lnTo>
                  <a:close/>
                </a:path>
              </a:pathLst>
            </a:custGeom>
            <a:solidFill>
              <a:srgbClr val="2B7A85"/>
            </a:solidFill>
            <a:effectLst>
              <a:outerShdw blurRad="190500" dist="177800" dir="2700000" algn="tl" rotWithShape="0">
                <a:prstClr val="black">
                  <a:alpha val="40000"/>
                </a:prstClr>
              </a:outerShdw>
            </a:effectLst>
            <a:scene3d>
              <a:camera prst="orthographicFront"/>
              <a:lightRig rig="threePt" dir="t"/>
            </a:scene3d>
            <a:sp3d extrusionH="101600"/>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70688" tIns="1924498" rIns="170688" bIns="104759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endParaRP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t>Accelerate discovery &amp; advance health through data-driven research</a:t>
              </a:r>
            </a:p>
          </p:txBody>
        </p:sp>
        <p:sp>
          <p:nvSpPr>
            <p:cNvPr id="16" name="Oval 15">
              <a:extLst>
                <a:ext uri="{FF2B5EF4-FFF2-40B4-BE49-F238E27FC236}">
                  <a16:creationId xmlns:a16="http://schemas.microsoft.com/office/drawing/2014/main" id="{72F275EB-BA8C-410F-8036-AC6385C6C112}"/>
                </a:ext>
              </a:extLst>
            </p:cNvPr>
            <p:cNvSpPr/>
            <p:nvPr/>
          </p:nvSpPr>
          <p:spPr>
            <a:xfrm>
              <a:off x="1743498" y="1475250"/>
              <a:ext cx="1460046" cy="1460046"/>
            </a:xfrm>
            <a:prstGeom prst="ellipse">
              <a:avLst/>
            </a:prstGeom>
            <a:blipFill>
              <a:blip r:embed="rId3" cstate="print">
                <a:extLst>
                  <a:ext uri="{28A0092B-C50C-407E-A947-70E740481C1C}">
                    <a14:useLocalDpi xmlns:a14="http://schemas.microsoft.com/office/drawing/2010/main" val="0"/>
                  </a:ext>
                </a:extLst>
              </a:blip>
              <a:srcRect/>
              <a:stretch>
                <a:fillRect l="-21000" r="-2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7" name="Freeform 6">
              <a:extLst>
                <a:ext uri="{FF2B5EF4-FFF2-40B4-BE49-F238E27FC236}">
                  <a16:creationId xmlns:a16="http://schemas.microsoft.com/office/drawing/2014/main" id="{96613890-CE03-4EA6-9B5F-089414E2A504}"/>
                </a:ext>
              </a:extLst>
            </p:cNvPr>
            <p:cNvSpPr/>
            <p:nvPr/>
          </p:nvSpPr>
          <p:spPr>
            <a:xfrm>
              <a:off x="4281799" y="1236737"/>
              <a:ext cx="2921266" cy="4384525"/>
            </a:xfrm>
            <a:custGeom>
              <a:avLst/>
              <a:gdLst>
                <a:gd name="connsiteX0" fmla="*/ 0 w 2921266"/>
                <a:gd name="connsiteY0" fmla="*/ 292127 h 4384525"/>
                <a:gd name="connsiteX1" fmla="*/ 292127 w 2921266"/>
                <a:gd name="connsiteY1" fmla="*/ 0 h 4384525"/>
                <a:gd name="connsiteX2" fmla="*/ 2629139 w 2921266"/>
                <a:gd name="connsiteY2" fmla="*/ 0 h 4384525"/>
                <a:gd name="connsiteX3" fmla="*/ 2921266 w 2921266"/>
                <a:gd name="connsiteY3" fmla="*/ 292127 h 4384525"/>
                <a:gd name="connsiteX4" fmla="*/ 2921266 w 2921266"/>
                <a:gd name="connsiteY4" fmla="*/ 4092398 h 4384525"/>
                <a:gd name="connsiteX5" fmla="*/ 2629139 w 2921266"/>
                <a:gd name="connsiteY5" fmla="*/ 4384525 h 4384525"/>
                <a:gd name="connsiteX6" fmla="*/ 292127 w 2921266"/>
                <a:gd name="connsiteY6" fmla="*/ 4384525 h 4384525"/>
                <a:gd name="connsiteX7" fmla="*/ 0 w 2921266"/>
                <a:gd name="connsiteY7" fmla="*/ 4092398 h 4384525"/>
                <a:gd name="connsiteX8" fmla="*/ 0 w 2921266"/>
                <a:gd name="connsiteY8" fmla="*/ 292127 h 438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1266" h="4384525">
                  <a:moveTo>
                    <a:pt x="0" y="292127"/>
                  </a:moveTo>
                  <a:cubicBezTo>
                    <a:pt x="0" y="130790"/>
                    <a:pt x="130790" y="0"/>
                    <a:pt x="292127" y="0"/>
                  </a:cubicBezTo>
                  <a:lnTo>
                    <a:pt x="2629139" y="0"/>
                  </a:lnTo>
                  <a:cubicBezTo>
                    <a:pt x="2790476" y="0"/>
                    <a:pt x="2921266" y="130790"/>
                    <a:pt x="2921266" y="292127"/>
                  </a:cubicBezTo>
                  <a:lnTo>
                    <a:pt x="2921266" y="4092398"/>
                  </a:lnTo>
                  <a:cubicBezTo>
                    <a:pt x="2921266" y="4253735"/>
                    <a:pt x="2790476" y="4384525"/>
                    <a:pt x="2629139" y="4384525"/>
                  </a:cubicBezTo>
                  <a:lnTo>
                    <a:pt x="292127" y="4384525"/>
                  </a:lnTo>
                  <a:cubicBezTo>
                    <a:pt x="130790" y="4384525"/>
                    <a:pt x="0" y="4253735"/>
                    <a:pt x="0" y="4092398"/>
                  </a:cubicBezTo>
                  <a:lnTo>
                    <a:pt x="0" y="292127"/>
                  </a:lnTo>
                  <a:close/>
                </a:path>
              </a:pathLst>
            </a:custGeom>
            <a:solidFill>
              <a:srgbClr val="76A28F"/>
            </a:solidFill>
            <a:effectLst>
              <a:outerShdw blurRad="190500" dist="177800" dir="2700000" algn="tl" rotWithShape="0">
                <a:prstClr val="black">
                  <a:alpha val="40000"/>
                </a:prstClr>
              </a:outerShdw>
            </a:effectLst>
            <a:scene3d>
              <a:camera prst="orthographicFront"/>
              <a:lightRig rig="threePt" dir="t"/>
            </a:scene3d>
            <a:sp3d extrusionH="101600"/>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70688" tIns="1924498" rIns="170688" bIns="104759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endParaRP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t>Reach more people in more ways through enhanced dissemination</a:t>
              </a:r>
              <a:br>
                <a:rPr kumimoji="0" lang="en-US"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br>
              <a:r>
                <a:rPr kumimoji="0" lang="en-US"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t>&amp; engagement</a:t>
              </a:r>
            </a:p>
          </p:txBody>
        </p:sp>
        <p:sp>
          <p:nvSpPr>
            <p:cNvPr id="18" name="Oval 17">
              <a:extLst>
                <a:ext uri="{FF2B5EF4-FFF2-40B4-BE49-F238E27FC236}">
                  <a16:creationId xmlns:a16="http://schemas.microsoft.com/office/drawing/2014/main" id="{E3BBD572-519C-425D-B579-F3D5B5F753D1}"/>
                </a:ext>
              </a:extLst>
            </p:cNvPr>
            <p:cNvSpPr/>
            <p:nvPr/>
          </p:nvSpPr>
          <p:spPr>
            <a:xfrm>
              <a:off x="5012409" y="1499808"/>
              <a:ext cx="1460046" cy="1460046"/>
            </a:xfrm>
            <a:prstGeom prst="ellipse">
              <a:avLst/>
            </a:prstGeom>
            <a:blipFill>
              <a:blip r:embed="rId4" cstate="print">
                <a:extLst>
                  <a:ext uri="{28A0092B-C50C-407E-A947-70E740481C1C}">
                    <a14:useLocalDpi xmlns:a14="http://schemas.microsoft.com/office/drawing/2010/main" val="0"/>
                  </a:ext>
                </a:extLst>
              </a:blip>
              <a:srcRect/>
              <a:stretch>
                <a:fillRect l="-21000" r="-21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9" name="Freeform 8">
              <a:extLst>
                <a:ext uri="{FF2B5EF4-FFF2-40B4-BE49-F238E27FC236}">
                  <a16:creationId xmlns:a16="http://schemas.microsoft.com/office/drawing/2014/main" id="{8D0021AC-D97D-48F0-9D3A-A874A429A676}"/>
                </a:ext>
              </a:extLst>
            </p:cNvPr>
            <p:cNvSpPr/>
            <p:nvPr/>
          </p:nvSpPr>
          <p:spPr>
            <a:xfrm>
              <a:off x="7556598" y="1236737"/>
              <a:ext cx="2921266" cy="4384525"/>
            </a:xfrm>
            <a:custGeom>
              <a:avLst/>
              <a:gdLst>
                <a:gd name="connsiteX0" fmla="*/ 0 w 2921266"/>
                <a:gd name="connsiteY0" fmla="*/ 292127 h 4384525"/>
                <a:gd name="connsiteX1" fmla="*/ 292127 w 2921266"/>
                <a:gd name="connsiteY1" fmla="*/ 0 h 4384525"/>
                <a:gd name="connsiteX2" fmla="*/ 2629139 w 2921266"/>
                <a:gd name="connsiteY2" fmla="*/ 0 h 4384525"/>
                <a:gd name="connsiteX3" fmla="*/ 2921266 w 2921266"/>
                <a:gd name="connsiteY3" fmla="*/ 292127 h 4384525"/>
                <a:gd name="connsiteX4" fmla="*/ 2921266 w 2921266"/>
                <a:gd name="connsiteY4" fmla="*/ 4092398 h 4384525"/>
                <a:gd name="connsiteX5" fmla="*/ 2629139 w 2921266"/>
                <a:gd name="connsiteY5" fmla="*/ 4384525 h 4384525"/>
                <a:gd name="connsiteX6" fmla="*/ 292127 w 2921266"/>
                <a:gd name="connsiteY6" fmla="*/ 4384525 h 4384525"/>
                <a:gd name="connsiteX7" fmla="*/ 0 w 2921266"/>
                <a:gd name="connsiteY7" fmla="*/ 4092398 h 4384525"/>
                <a:gd name="connsiteX8" fmla="*/ 0 w 2921266"/>
                <a:gd name="connsiteY8" fmla="*/ 292127 h 438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1266" h="4384525">
                  <a:moveTo>
                    <a:pt x="0" y="292127"/>
                  </a:moveTo>
                  <a:cubicBezTo>
                    <a:pt x="0" y="130790"/>
                    <a:pt x="130790" y="0"/>
                    <a:pt x="292127" y="0"/>
                  </a:cubicBezTo>
                  <a:lnTo>
                    <a:pt x="2629139" y="0"/>
                  </a:lnTo>
                  <a:cubicBezTo>
                    <a:pt x="2790476" y="0"/>
                    <a:pt x="2921266" y="130790"/>
                    <a:pt x="2921266" y="292127"/>
                  </a:cubicBezTo>
                  <a:lnTo>
                    <a:pt x="2921266" y="4092398"/>
                  </a:lnTo>
                  <a:cubicBezTo>
                    <a:pt x="2921266" y="4253735"/>
                    <a:pt x="2790476" y="4384525"/>
                    <a:pt x="2629139" y="4384525"/>
                  </a:cubicBezTo>
                  <a:lnTo>
                    <a:pt x="292127" y="4384525"/>
                  </a:lnTo>
                  <a:cubicBezTo>
                    <a:pt x="130790" y="4384525"/>
                    <a:pt x="0" y="4253735"/>
                    <a:pt x="0" y="4092398"/>
                  </a:cubicBezTo>
                  <a:lnTo>
                    <a:pt x="0" y="292127"/>
                  </a:lnTo>
                  <a:close/>
                </a:path>
              </a:pathLst>
            </a:custGeom>
            <a:solidFill>
              <a:srgbClr val="B3CBC1"/>
            </a:solidFill>
            <a:effectLst>
              <a:outerShdw blurRad="190500" dist="177800" dir="2700000" algn="tl" rotWithShape="0">
                <a:prstClr val="black">
                  <a:alpha val="40000"/>
                </a:prstClr>
              </a:outerShdw>
            </a:effectLst>
            <a:scene3d>
              <a:camera prst="orthographicFront"/>
              <a:lightRig rig="threePt" dir="t"/>
            </a:scene3d>
            <a:sp3d extrusionH="101600"/>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70688" tIns="1924498" rIns="170688" bIns="1047593" numCol="1" spcCol="1270" anchor="ctr" anchorCtr="0">
              <a:noAutofit/>
            </a:bodyPr>
            <a:lstStyle/>
            <a:p>
              <a:pPr marL="0" marR="0" lvl="0" indent="0" algn="ctr" defTabSz="1066800" rtl="0" eaLnBrk="1" fontAlgn="auto" latinLnBrk="0" hangingPunct="1">
                <a:lnSpc>
                  <a:spcPct val="90000"/>
                </a:lnSpc>
                <a:spcBef>
                  <a:spcPct val="0"/>
                </a:spcBef>
                <a:spcAft>
                  <a:spcPts val="840"/>
                </a:spcAft>
                <a:buClrTx/>
                <a:buSzTx/>
                <a:buFontTx/>
                <a:buNone/>
                <a:tabLst/>
                <a:defRPr/>
              </a:pPr>
              <a:r>
                <a:rPr kumimoji="0" lang="en-US" sz="2400" b="1" i="0" u="none" strike="noStrike" kern="1200" cap="none" spc="0" normalizeH="0" baseline="0" noProof="0" dirty="0">
                  <a:ln>
                    <a:noFill/>
                  </a:ln>
                  <a:solidFill>
                    <a:schemeClr val="bg1"/>
                  </a:solidFill>
                  <a:effectLst>
                    <a:outerShdw blurRad="38100" dist="508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t>Build a workforce</a:t>
              </a:r>
              <a:br>
                <a:rPr kumimoji="0" lang="en-US" sz="2400" b="1" i="0" u="none" strike="noStrike" kern="1200" cap="none" spc="0" normalizeH="0" baseline="0" noProof="0" dirty="0">
                  <a:ln>
                    <a:noFill/>
                  </a:ln>
                  <a:solidFill>
                    <a:schemeClr val="bg1"/>
                  </a:solidFill>
                  <a:effectLst>
                    <a:outerShdw blurRad="38100" dist="508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br>
              <a:r>
                <a:rPr kumimoji="0" lang="en-US" sz="2400" b="1" i="0" u="none" strike="noStrike" kern="1200" cap="none" spc="0" normalizeH="0" baseline="0" noProof="0" dirty="0">
                  <a:ln>
                    <a:noFill/>
                  </a:ln>
                  <a:solidFill>
                    <a:schemeClr val="bg1"/>
                  </a:solidFill>
                  <a:effectLst>
                    <a:outerShdw blurRad="38100" dist="508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t>for data-driven</a:t>
              </a:r>
              <a:br>
                <a:rPr kumimoji="0" lang="en-US" sz="2400" b="1" i="0" u="none" strike="noStrike" kern="1200" cap="none" spc="0" normalizeH="0" baseline="0" noProof="0" dirty="0">
                  <a:ln>
                    <a:noFill/>
                  </a:ln>
                  <a:solidFill>
                    <a:schemeClr val="bg1"/>
                  </a:solidFill>
                  <a:effectLst>
                    <a:outerShdw blurRad="38100" dist="508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br>
              <a:r>
                <a:rPr kumimoji="0" lang="en-US" sz="2400" b="1" i="0" u="none" strike="noStrike" kern="1200" cap="none" spc="0" normalizeH="0" baseline="0" noProof="0" dirty="0">
                  <a:ln>
                    <a:noFill/>
                  </a:ln>
                  <a:solidFill>
                    <a:schemeClr val="bg1"/>
                  </a:solidFill>
                  <a:effectLst>
                    <a:outerShdw blurRad="38100" dist="50800" dir="2700000" algn="tl" rotWithShape="0">
                      <a:prstClr val="black">
                        <a:alpha val="40000"/>
                      </a:prstClr>
                    </a:outerShdw>
                  </a:effectLst>
                  <a:uLnTx/>
                  <a:uFillTx/>
                  <a:latin typeface="Calibri" panose="020F0502020204030204"/>
                  <a:ea typeface="Verdana" panose="020B0604030504040204" pitchFamily="34" charset="0"/>
                  <a:cs typeface="Arial" panose="020B0604020202020204" pitchFamily="34" charset="0"/>
                </a:rPr>
                <a:t>research &amp; health</a:t>
              </a:r>
            </a:p>
          </p:txBody>
        </p:sp>
        <p:sp>
          <p:nvSpPr>
            <p:cNvPr id="20" name="Oval 19">
              <a:extLst>
                <a:ext uri="{FF2B5EF4-FFF2-40B4-BE49-F238E27FC236}">
                  <a16:creationId xmlns:a16="http://schemas.microsoft.com/office/drawing/2014/main" id="{C5D0C9C2-3021-4D30-AE57-31594EBF09FF}"/>
                </a:ext>
              </a:extLst>
            </p:cNvPr>
            <p:cNvSpPr/>
            <p:nvPr/>
          </p:nvSpPr>
          <p:spPr>
            <a:xfrm>
              <a:off x="8285330" y="1499808"/>
              <a:ext cx="1460046" cy="1460046"/>
            </a:xfrm>
            <a:prstGeom prst="ellipse">
              <a:avLst/>
            </a:prstGeom>
            <a:blipFill>
              <a:blip r:embed="rId5"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21" name="Left-Right Arrow 10">
              <a:extLst>
                <a:ext uri="{FF2B5EF4-FFF2-40B4-BE49-F238E27FC236}">
                  <a16:creationId xmlns:a16="http://schemas.microsoft.com/office/drawing/2014/main" id="{417FEDCC-C534-4297-84F4-1835E357F2AB}"/>
                </a:ext>
              </a:extLst>
            </p:cNvPr>
            <p:cNvSpPr/>
            <p:nvPr/>
          </p:nvSpPr>
          <p:spPr>
            <a:xfrm>
              <a:off x="1628730" y="4744357"/>
              <a:ext cx="8227404" cy="657678"/>
            </a:xfrm>
            <a:prstGeom prst="leftRightArrow">
              <a:avLst/>
            </a:prstGeom>
            <a:noFill/>
            <a:ln>
              <a:noFill/>
            </a:ln>
          </p:spPr>
          <p:style>
            <a:lnRef idx="2">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grpSp>
      <p:sp>
        <p:nvSpPr>
          <p:cNvPr id="22" name="Title 1">
            <a:extLst>
              <a:ext uri="{FF2B5EF4-FFF2-40B4-BE49-F238E27FC236}">
                <a16:creationId xmlns:a16="http://schemas.microsoft.com/office/drawing/2014/main" id="{7F08779C-4120-40A5-8DA5-BA85622CAEBA}"/>
              </a:ext>
            </a:extLst>
          </p:cNvPr>
          <p:cNvSpPr>
            <a:spLocks noGrp="1"/>
          </p:cNvSpPr>
          <p:nvPr>
            <p:ph type="title"/>
          </p:nvPr>
        </p:nvSpPr>
        <p:spPr>
          <a:xfrm>
            <a:off x="-198620" y="234206"/>
            <a:ext cx="12589240" cy="1325563"/>
          </a:xfrm>
        </p:spPr>
        <p:txBody>
          <a:bodyPr>
            <a:normAutofit fontScale="90000"/>
          </a:bodyPr>
          <a:lstStyle/>
          <a:p>
            <a:pPr algn="ctr"/>
            <a:r>
              <a:rPr lang="en-US" sz="6000" b="1" dirty="0">
                <a:solidFill>
                  <a:schemeClr val="tx1"/>
                </a:solidFill>
                <a:ea typeface="Verdana" panose="020B0604030504040204" pitchFamily="34" charset="0"/>
                <a:cs typeface="Verdana" panose="020B0604030504040204" pitchFamily="34" charset="0"/>
              </a:rPr>
              <a:t>National Library of Medicine 10 Year Plan</a:t>
            </a:r>
            <a:br>
              <a:rPr lang="en-US" b="1" dirty="0">
                <a:solidFill>
                  <a:schemeClr val="tx1"/>
                </a:solidFill>
                <a:latin typeface="+mn-lt"/>
              </a:rPr>
            </a:br>
            <a:endParaRPr lang="en-US" dirty="0">
              <a:solidFill>
                <a:schemeClr val="tx1"/>
              </a:solidFill>
              <a:latin typeface="+mn-lt"/>
            </a:endParaRPr>
          </a:p>
        </p:txBody>
      </p:sp>
      <p:grpSp>
        <p:nvGrpSpPr>
          <p:cNvPr id="12" name="Group 11">
            <a:extLst>
              <a:ext uri="{FF2B5EF4-FFF2-40B4-BE49-F238E27FC236}">
                <a16:creationId xmlns:a16="http://schemas.microsoft.com/office/drawing/2014/main" id="{16EA8F4A-9D1A-7340-9249-41847A79DCAE}"/>
              </a:ext>
            </a:extLst>
          </p:cNvPr>
          <p:cNvGrpSpPr/>
          <p:nvPr/>
        </p:nvGrpSpPr>
        <p:grpSpPr>
          <a:xfrm>
            <a:off x="6943150" y="1419961"/>
            <a:ext cx="5017153" cy="4239408"/>
            <a:chOff x="6307916" y="1444024"/>
            <a:chExt cx="5017153" cy="4239408"/>
          </a:xfrm>
        </p:grpSpPr>
        <p:pic>
          <p:nvPicPr>
            <p:cNvPr id="13" name="Content Placeholder 5">
              <a:extLst>
                <a:ext uri="{FF2B5EF4-FFF2-40B4-BE49-F238E27FC236}">
                  <a16:creationId xmlns:a16="http://schemas.microsoft.com/office/drawing/2014/main" id="{0EF49E0F-ECBF-0343-9EF7-170159977A35}"/>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70942" y="1444024"/>
              <a:ext cx="4954127" cy="423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7D00C2B-75AF-1141-A280-823952D55F6E}"/>
                </a:ext>
              </a:extLst>
            </p:cNvPr>
            <p:cNvSpPr txBox="1"/>
            <p:nvPr/>
          </p:nvSpPr>
          <p:spPr bwMode="auto">
            <a:xfrm>
              <a:off x="8432550" y="1697935"/>
              <a:ext cx="1188489" cy="400921"/>
            </a:xfrm>
            <a:prstGeom prst="rect">
              <a:avLst/>
            </a:prstGeom>
            <a:noFill/>
          </p:spPr>
          <p:txBody>
            <a:bodyPr wrap="none">
              <a:spAutoFit/>
            </a:bodyPr>
            <a:lstStyle/>
            <a:p>
              <a:pPr algn="ctr" defTabSz="685800">
                <a:defRPr/>
              </a:pPr>
              <a:r>
                <a:rPr lang="en-US" b="1" dirty="0">
                  <a:solidFill>
                    <a:prstClr val="white"/>
                  </a:solidFill>
                  <a:latin typeface="Arial Narrow" panose="020B0606020202030204" pitchFamily="34" charset="0"/>
                </a:rPr>
                <a:t>Protocols</a:t>
              </a:r>
            </a:p>
          </p:txBody>
        </p:sp>
        <p:sp>
          <p:nvSpPr>
            <p:cNvPr id="24" name="TextBox 23">
              <a:extLst>
                <a:ext uri="{FF2B5EF4-FFF2-40B4-BE49-F238E27FC236}">
                  <a16:creationId xmlns:a16="http://schemas.microsoft.com/office/drawing/2014/main" id="{9FDF0A06-8457-F944-B3DB-9324AF7531E6}"/>
                </a:ext>
              </a:extLst>
            </p:cNvPr>
            <p:cNvSpPr txBox="1"/>
            <p:nvPr/>
          </p:nvSpPr>
          <p:spPr bwMode="auto">
            <a:xfrm>
              <a:off x="9710154" y="2381356"/>
              <a:ext cx="1044474" cy="400921"/>
            </a:xfrm>
            <a:prstGeom prst="rect">
              <a:avLst/>
            </a:prstGeom>
            <a:noFill/>
          </p:spPr>
          <p:txBody>
            <a:bodyPr wrap="none">
              <a:spAutoFit/>
            </a:bodyPr>
            <a:lstStyle/>
            <a:p>
              <a:pPr algn="ctr" defTabSz="685800">
                <a:defRPr/>
              </a:pPr>
              <a:r>
                <a:rPr lang="en-US" b="1" dirty="0">
                  <a:solidFill>
                    <a:prstClr val="white"/>
                  </a:solidFill>
                  <a:latin typeface="Arial Narrow" panose="020B0606020202030204" pitchFamily="34" charset="0"/>
                </a:rPr>
                <a:t>Funding</a:t>
              </a:r>
            </a:p>
          </p:txBody>
        </p:sp>
        <p:sp>
          <p:nvSpPr>
            <p:cNvPr id="25" name="TextBox 24">
              <a:extLst>
                <a:ext uri="{FF2B5EF4-FFF2-40B4-BE49-F238E27FC236}">
                  <a16:creationId xmlns:a16="http://schemas.microsoft.com/office/drawing/2014/main" id="{64DC05C2-51D2-E640-B347-5B1E36D70863}"/>
                </a:ext>
              </a:extLst>
            </p:cNvPr>
            <p:cNvSpPr txBox="1"/>
            <p:nvPr/>
          </p:nvSpPr>
          <p:spPr bwMode="auto">
            <a:xfrm>
              <a:off x="7165299" y="2210395"/>
              <a:ext cx="738440" cy="400921"/>
            </a:xfrm>
            <a:prstGeom prst="rect">
              <a:avLst/>
            </a:prstGeom>
            <a:noFill/>
          </p:spPr>
          <p:txBody>
            <a:bodyPr wrap="none">
              <a:spAutoFit/>
            </a:bodyPr>
            <a:lstStyle/>
            <a:p>
              <a:pPr algn="ctr" defTabSz="685800">
                <a:defRPr/>
              </a:pPr>
              <a:r>
                <a:rPr lang="en-US" b="1" dirty="0">
                  <a:solidFill>
                    <a:prstClr val="white"/>
                  </a:solidFill>
                  <a:latin typeface="Arial Narrow" panose="020B0606020202030204" pitchFamily="34" charset="0"/>
                </a:rPr>
                <a:t>Code</a:t>
              </a:r>
            </a:p>
          </p:txBody>
        </p:sp>
        <p:sp>
          <p:nvSpPr>
            <p:cNvPr id="26" name="TextBox 25">
              <a:extLst>
                <a:ext uri="{FF2B5EF4-FFF2-40B4-BE49-F238E27FC236}">
                  <a16:creationId xmlns:a16="http://schemas.microsoft.com/office/drawing/2014/main" id="{420EE322-85FB-BD4F-9C24-0E7B200DC0A1}"/>
                </a:ext>
              </a:extLst>
            </p:cNvPr>
            <p:cNvSpPr txBox="1"/>
            <p:nvPr/>
          </p:nvSpPr>
          <p:spPr bwMode="auto">
            <a:xfrm>
              <a:off x="8432550" y="2753688"/>
              <a:ext cx="940063" cy="400921"/>
            </a:xfrm>
            <a:prstGeom prst="rect">
              <a:avLst/>
            </a:prstGeom>
            <a:noFill/>
          </p:spPr>
          <p:txBody>
            <a:bodyPr wrap="none">
              <a:spAutoFit/>
            </a:bodyPr>
            <a:lstStyle/>
            <a:p>
              <a:pPr algn="ctr" defTabSz="685800">
                <a:defRPr/>
              </a:pPr>
              <a:r>
                <a:rPr lang="en-US" b="1" dirty="0">
                  <a:solidFill>
                    <a:prstClr val="white"/>
                  </a:solidFill>
                  <a:latin typeface="Arial Narrow" panose="020B0606020202030204" pitchFamily="34" charset="0"/>
                </a:rPr>
                <a:t>Models</a:t>
              </a:r>
            </a:p>
          </p:txBody>
        </p:sp>
        <p:sp>
          <p:nvSpPr>
            <p:cNvPr id="27" name="TextBox 26">
              <a:extLst>
                <a:ext uri="{FF2B5EF4-FFF2-40B4-BE49-F238E27FC236}">
                  <a16:creationId xmlns:a16="http://schemas.microsoft.com/office/drawing/2014/main" id="{461F4ED0-57FC-DD42-9C92-F7472E96F386}"/>
                </a:ext>
              </a:extLst>
            </p:cNvPr>
            <p:cNvSpPr txBox="1"/>
            <p:nvPr/>
          </p:nvSpPr>
          <p:spPr bwMode="auto">
            <a:xfrm>
              <a:off x="6307916" y="3226051"/>
              <a:ext cx="1905431" cy="367511"/>
            </a:xfrm>
            <a:prstGeom prst="rect">
              <a:avLst/>
            </a:prstGeom>
            <a:noFill/>
          </p:spPr>
          <p:txBody>
            <a:bodyPr wrap="square">
              <a:spAutoFit/>
            </a:bodyPr>
            <a:lstStyle/>
            <a:p>
              <a:pPr algn="ctr" defTabSz="685800">
                <a:defRPr/>
              </a:pPr>
              <a:r>
                <a:rPr lang="en-US" sz="1600" b="1" dirty="0">
                  <a:solidFill>
                    <a:prstClr val="white"/>
                  </a:solidFill>
                  <a:latin typeface="Arial Narrow" panose="020B0606020202030204" pitchFamily="34" charset="0"/>
                </a:rPr>
                <a:t>Clinical Data</a:t>
              </a:r>
            </a:p>
          </p:txBody>
        </p:sp>
        <p:sp>
          <p:nvSpPr>
            <p:cNvPr id="28" name="TextBox 27">
              <a:extLst>
                <a:ext uri="{FF2B5EF4-FFF2-40B4-BE49-F238E27FC236}">
                  <a16:creationId xmlns:a16="http://schemas.microsoft.com/office/drawing/2014/main" id="{37BBD3FC-9DEF-6D48-9B4C-B8A6AAF00987}"/>
                </a:ext>
              </a:extLst>
            </p:cNvPr>
            <p:cNvSpPr txBox="1"/>
            <p:nvPr/>
          </p:nvSpPr>
          <p:spPr bwMode="auto">
            <a:xfrm>
              <a:off x="10031305" y="3318688"/>
              <a:ext cx="929261" cy="400921"/>
            </a:xfrm>
            <a:prstGeom prst="rect">
              <a:avLst/>
            </a:prstGeom>
            <a:noFill/>
          </p:spPr>
          <p:txBody>
            <a:bodyPr wrap="none">
              <a:spAutoFit/>
            </a:bodyPr>
            <a:lstStyle/>
            <a:p>
              <a:pPr algn="ctr" defTabSz="685800">
                <a:defRPr/>
              </a:pPr>
              <a:r>
                <a:rPr lang="en-US" b="1" dirty="0">
                  <a:solidFill>
                    <a:prstClr val="white"/>
                  </a:solidFill>
                  <a:latin typeface="Arial Narrow" panose="020B0606020202030204" pitchFamily="34" charset="0"/>
                </a:rPr>
                <a:t>Library</a:t>
              </a:r>
            </a:p>
          </p:txBody>
        </p:sp>
        <p:sp>
          <p:nvSpPr>
            <p:cNvPr id="29" name="TextBox 28">
              <a:extLst>
                <a:ext uri="{FF2B5EF4-FFF2-40B4-BE49-F238E27FC236}">
                  <a16:creationId xmlns:a16="http://schemas.microsoft.com/office/drawing/2014/main" id="{C45377E2-3B6F-FC40-8651-05DB579A6E17}"/>
                </a:ext>
              </a:extLst>
            </p:cNvPr>
            <p:cNvSpPr txBox="1"/>
            <p:nvPr/>
          </p:nvSpPr>
          <p:spPr bwMode="auto">
            <a:xfrm>
              <a:off x="8252806" y="3729933"/>
              <a:ext cx="1318103" cy="400921"/>
            </a:xfrm>
            <a:prstGeom prst="rect">
              <a:avLst/>
            </a:prstGeom>
            <a:noFill/>
          </p:spPr>
          <p:txBody>
            <a:bodyPr wrap="none">
              <a:spAutoFit/>
            </a:bodyPr>
            <a:lstStyle/>
            <a:p>
              <a:pPr algn="ctr" defTabSz="685800">
                <a:defRPr/>
              </a:pPr>
              <a:r>
                <a:rPr lang="en-US" b="1" dirty="0">
                  <a:solidFill>
                    <a:prstClr val="white"/>
                  </a:solidFill>
                  <a:latin typeface="Arial Narrow" panose="020B0606020202030204" pitchFamily="34" charset="0"/>
                </a:rPr>
                <a:t>Study Data</a:t>
              </a:r>
            </a:p>
          </p:txBody>
        </p:sp>
        <p:sp>
          <p:nvSpPr>
            <p:cNvPr id="30" name="TextBox 29">
              <a:extLst>
                <a:ext uri="{FF2B5EF4-FFF2-40B4-BE49-F238E27FC236}">
                  <a16:creationId xmlns:a16="http://schemas.microsoft.com/office/drawing/2014/main" id="{B5AAA61D-2869-B044-AD94-590B4C97DAB9}"/>
                </a:ext>
              </a:extLst>
            </p:cNvPr>
            <p:cNvSpPr txBox="1"/>
            <p:nvPr/>
          </p:nvSpPr>
          <p:spPr bwMode="auto">
            <a:xfrm>
              <a:off x="7191243" y="4192882"/>
              <a:ext cx="905858" cy="400921"/>
            </a:xfrm>
            <a:prstGeom prst="rect">
              <a:avLst/>
            </a:prstGeom>
            <a:noFill/>
          </p:spPr>
          <p:txBody>
            <a:bodyPr wrap="none">
              <a:spAutoFit/>
            </a:bodyPr>
            <a:lstStyle/>
            <a:p>
              <a:pPr algn="ctr" defTabSz="685800">
                <a:defRPr/>
              </a:pPr>
              <a:r>
                <a:rPr lang="en-US" b="1" dirty="0">
                  <a:solidFill>
                    <a:prstClr val="white"/>
                  </a:solidFill>
                  <a:latin typeface="Arial Narrow" panose="020B0606020202030204" pitchFamily="34" charset="0"/>
                </a:rPr>
                <a:t>People</a:t>
              </a:r>
            </a:p>
          </p:txBody>
        </p:sp>
        <p:sp>
          <p:nvSpPr>
            <p:cNvPr id="31" name="TextBox 30">
              <a:extLst>
                <a:ext uri="{FF2B5EF4-FFF2-40B4-BE49-F238E27FC236}">
                  <a16:creationId xmlns:a16="http://schemas.microsoft.com/office/drawing/2014/main" id="{37E887C0-8534-504D-B572-2122B688477F}"/>
                </a:ext>
              </a:extLst>
            </p:cNvPr>
            <p:cNvSpPr txBox="1"/>
            <p:nvPr/>
          </p:nvSpPr>
          <p:spPr bwMode="auto">
            <a:xfrm>
              <a:off x="8316713" y="5111312"/>
              <a:ext cx="1190290" cy="400921"/>
            </a:xfrm>
            <a:prstGeom prst="rect">
              <a:avLst/>
            </a:prstGeom>
            <a:noFill/>
          </p:spPr>
          <p:txBody>
            <a:bodyPr wrap="none">
              <a:spAutoFit/>
            </a:bodyPr>
            <a:lstStyle/>
            <a:p>
              <a:pPr algn="ctr" defTabSz="685800">
                <a:defRPr/>
              </a:pPr>
              <a:r>
                <a:rPr lang="en-US" b="1" dirty="0">
                  <a:solidFill>
                    <a:prstClr val="white"/>
                  </a:solidFill>
                  <a:latin typeface="Arial Narrow" panose="020B0606020202030204" pitchFamily="34" charset="0"/>
                </a:rPr>
                <a:t>Pathways</a:t>
              </a:r>
            </a:p>
          </p:txBody>
        </p:sp>
        <p:sp>
          <p:nvSpPr>
            <p:cNvPr id="32" name="TextBox 31">
              <a:extLst>
                <a:ext uri="{FF2B5EF4-FFF2-40B4-BE49-F238E27FC236}">
                  <a16:creationId xmlns:a16="http://schemas.microsoft.com/office/drawing/2014/main" id="{6613FC7A-DD2E-FD49-9515-95E39B99C3F8}"/>
                </a:ext>
              </a:extLst>
            </p:cNvPr>
            <p:cNvSpPr txBox="1"/>
            <p:nvPr/>
          </p:nvSpPr>
          <p:spPr bwMode="auto">
            <a:xfrm>
              <a:off x="9463637" y="4456480"/>
              <a:ext cx="1424316" cy="400921"/>
            </a:xfrm>
            <a:prstGeom prst="rect">
              <a:avLst/>
            </a:prstGeom>
            <a:noFill/>
          </p:spPr>
          <p:txBody>
            <a:bodyPr wrap="none">
              <a:spAutoFit/>
            </a:bodyPr>
            <a:lstStyle/>
            <a:p>
              <a:pPr algn="ctr" defTabSz="685800">
                <a:defRPr/>
              </a:pPr>
              <a:r>
                <a:rPr lang="en-US" b="1" dirty="0">
                  <a:solidFill>
                    <a:prstClr val="white"/>
                  </a:solidFill>
                  <a:latin typeface="Arial Narrow" panose="020B0606020202030204" pitchFamily="34" charset="0"/>
                </a:rPr>
                <a:t>Instruments</a:t>
              </a:r>
            </a:p>
          </p:txBody>
        </p:sp>
      </p:grpSp>
    </p:spTree>
    <p:extLst>
      <p:ext uri="{BB962C8B-B14F-4D97-AF65-F5344CB8AC3E}">
        <p14:creationId xmlns:p14="http://schemas.microsoft.com/office/powerpoint/2010/main" val="2817868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BE2D3C17-2CD3-472A-AE85-5B3ED8C07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228413"/>
          </a:xfrm>
          <a:prstGeom prst="rect">
            <a:avLst/>
          </a:prstGeom>
        </p:spPr>
      </p:pic>
      <p:sp>
        <p:nvSpPr>
          <p:cNvPr id="12289" name="Title 1">
            <a:extLst>
              <a:ext uri="{FF2B5EF4-FFF2-40B4-BE49-F238E27FC236}">
                <a16:creationId xmlns:a16="http://schemas.microsoft.com/office/drawing/2014/main" id="{4B151A92-EAAC-C74A-8D62-70DA5C33562C}"/>
              </a:ext>
            </a:extLst>
          </p:cNvPr>
          <p:cNvSpPr>
            <a:spLocks noGrp="1" noChangeArrowheads="1"/>
          </p:cNvSpPr>
          <p:nvPr>
            <p:ph type="title"/>
          </p:nvPr>
        </p:nvSpPr>
        <p:spPr>
          <a:xfrm>
            <a:off x="-134509" y="966967"/>
            <a:ext cx="8424267" cy="1225388"/>
          </a:xfrm>
        </p:spPr>
        <p:txBody>
          <a:bodyPr>
            <a:noAutofit/>
          </a:bodyPr>
          <a:lstStyle/>
          <a:p>
            <a:pPr algn="ctr"/>
            <a:r>
              <a:rPr lang="en-US" altLang="en-US" sz="5400" b="1" dirty="0">
                <a:solidFill>
                  <a:schemeClr val="tx2">
                    <a:lumMod val="75000"/>
                  </a:schemeClr>
                </a:solidFill>
                <a:latin typeface="+mj-lt"/>
              </a:rPr>
              <a:t>What Does NLM </a:t>
            </a:r>
            <a:br>
              <a:rPr lang="en-US" altLang="en-US" sz="5400" b="1" dirty="0">
                <a:latin typeface="+mj-lt"/>
              </a:rPr>
            </a:br>
            <a:r>
              <a:rPr lang="en-US" altLang="en-US" sz="5400" b="1" dirty="0">
                <a:solidFill>
                  <a:schemeClr val="tx2">
                    <a:lumMod val="75000"/>
                  </a:schemeClr>
                </a:solidFill>
                <a:latin typeface="+mj-lt"/>
              </a:rPr>
              <a:t>do to Support </a:t>
            </a:r>
            <a:br>
              <a:rPr lang="en-US" altLang="en-US" sz="5400" b="1" dirty="0">
                <a:latin typeface="+mj-lt"/>
              </a:rPr>
            </a:br>
            <a:r>
              <a:rPr lang="en-US" altLang="en-US" sz="5400" b="1" dirty="0">
                <a:solidFill>
                  <a:schemeClr val="tx2">
                    <a:lumMod val="75000"/>
                  </a:schemeClr>
                </a:solidFill>
                <a:latin typeface="+mj-lt"/>
              </a:rPr>
              <a:t>21</a:t>
            </a:r>
            <a:r>
              <a:rPr lang="en-US" altLang="en-US" sz="5400" b="1" baseline="30000" dirty="0">
                <a:solidFill>
                  <a:schemeClr val="tx2">
                    <a:lumMod val="75000"/>
                  </a:schemeClr>
                </a:solidFill>
                <a:latin typeface="+mj-lt"/>
              </a:rPr>
              <a:t>st</a:t>
            </a:r>
            <a:r>
              <a:rPr lang="en-US" altLang="en-US" sz="5400" b="1" dirty="0">
                <a:solidFill>
                  <a:schemeClr val="tx2">
                    <a:lumMod val="75000"/>
                  </a:schemeClr>
                </a:solidFill>
                <a:latin typeface="+mj-lt"/>
              </a:rPr>
              <a:t> Century </a:t>
            </a:r>
            <a:br>
              <a:rPr lang="en-US" altLang="en-US" sz="5400" b="1" dirty="0">
                <a:solidFill>
                  <a:schemeClr val="tx2">
                    <a:lumMod val="75000"/>
                  </a:schemeClr>
                </a:solidFill>
                <a:latin typeface="+mj-lt"/>
              </a:rPr>
            </a:br>
            <a:r>
              <a:rPr lang="en-US" altLang="en-US" sz="5400" b="1" dirty="0">
                <a:solidFill>
                  <a:schemeClr val="tx2">
                    <a:lumMod val="75000"/>
                  </a:schemeClr>
                </a:solidFill>
                <a:latin typeface="+mj-lt"/>
              </a:rPr>
              <a:t>Biomedical  Communication?</a:t>
            </a:r>
            <a:endParaRPr lang="en-US" altLang="en-US" sz="5400" b="1" dirty="0">
              <a:solidFill>
                <a:schemeClr val="tx2">
                  <a:lumMod val="75000"/>
                </a:schemeClr>
              </a:solidFill>
              <a:latin typeface="+mj-lt"/>
              <a:cs typeface="Calibri Light"/>
            </a:endParaRPr>
          </a:p>
        </p:txBody>
      </p:sp>
      <p:sp>
        <p:nvSpPr>
          <p:cNvPr id="4" name="Content Placeholder 2">
            <a:extLst>
              <a:ext uri="{FF2B5EF4-FFF2-40B4-BE49-F238E27FC236}">
                <a16:creationId xmlns:a16="http://schemas.microsoft.com/office/drawing/2014/main" id="{78749DCC-6F93-C84A-BA9B-4273412FA240}"/>
              </a:ext>
            </a:extLst>
          </p:cNvPr>
          <p:cNvSpPr>
            <a:spLocks noGrp="1"/>
          </p:cNvSpPr>
          <p:nvPr>
            <p:ph idx="1"/>
          </p:nvPr>
        </p:nvSpPr>
        <p:spPr>
          <a:xfrm>
            <a:off x="195547" y="3497917"/>
            <a:ext cx="7541950" cy="3165682"/>
          </a:xfrm>
        </p:spPr>
        <p:txBody>
          <a:bodyPr vert="horz" lIns="91440" tIns="45720" rIns="91440" bIns="45720" rtlCol="0" anchor="t">
            <a:normAutofit/>
          </a:bodyPr>
          <a:lstStyle/>
          <a:p>
            <a:pPr>
              <a:defRPr/>
            </a:pPr>
            <a:r>
              <a:rPr lang="en-US" dirty="0"/>
              <a:t>Improve Usability of and Access to the Research literature </a:t>
            </a:r>
            <a:endParaRPr lang="en-US" dirty="0">
              <a:cs typeface="Calibri"/>
            </a:endParaRPr>
          </a:p>
          <a:p>
            <a:pPr>
              <a:defRPr/>
            </a:pPr>
            <a:r>
              <a:rPr lang="en-US" dirty="0"/>
              <a:t>Promote Open Science and Data Sharing</a:t>
            </a:r>
            <a:endParaRPr lang="en-US" dirty="0">
              <a:cs typeface="Calibri"/>
            </a:endParaRPr>
          </a:p>
          <a:p>
            <a:pPr>
              <a:defRPr/>
            </a:pPr>
            <a:r>
              <a:rPr lang="en-US" dirty="0">
                <a:cs typeface="Calibri"/>
              </a:rPr>
              <a:t>Guiding 21</a:t>
            </a:r>
            <a:r>
              <a:rPr lang="en-US" baseline="30000" dirty="0">
                <a:cs typeface="Calibri"/>
              </a:rPr>
              <a:t>st</a:t>
            </a:r>
            <a:r>
              <a:rPr lang="en-US" dirty="0">
                <a:cs typeface="Calibri"/>
              </a:rPr>
              <a:t> Century Scientific Communication</a:t>
            </a:r>
          </a:p>
        </p:txBody>
      </p:sp>
    </p:spTree>
    <p:extLst>
      <p:ext uri="{BB962C8B-B14F-4D97-AF65-F5344CB8AC3E}">
        <p14:creationId xmlns:p14="http://schemas.microsoft.com/office/powerpoint/2010/main" val="1458529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1E8F9E">
            <a:alpha val="92000"/>
          </a:srgbClr>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528FF7BD-742E-4644-A945-EAFF25B4D2E2}"/>
              </a:ext>
            </a:extLst>
          </p:cNvPr>
          <p:cNvGrpSpPr/>
          <p:nvPr/>
        </p:nvGrpSpPr>
        <p:grpSpPr>
          <a:xfrm>
            <a:off x="596570" y="-300224"/>
            <a:ext cx="10597809" cy="6779093"/>
            <a:chOff x="596570" y="-300224"/>
            <a:chExt cx="10597809" cy="6779093"/>
          </a:xfrm>
        </p:grpSpPr>
        <p:cxnSp>
          <p:nvCxnSpPr>
            <p:cNvPr id="27" name="Straight Connector 26">
              <a:extLst>
                <a:ext uri="{FF2B5EF4-FFF2-40B4-BE49-F238E27FC236}">
                  <a16:creationId xmlns:a16="http://schemas.microsoft.com/office/drawing/2014/main" id="{5AB75BCF-0562-4EC0-AFCD-F9B3A9A816E1}"/>
                </a:ext>
              </a:extLst>
            </p:cNvPr>
            <p:cNvCxnSpPr>
              <a:cxnSpLocks/>
              <a:stCxn id="19" idx="2"/>
              <a:endCxn id="23" idx="0"/>
            </p:cNvCxnSpPr>
            <p:nvPr/>
          </p:nvCxnSpPr>
          <p:spPr>
            <a:xfrm>
              <a:off x="2590355" y="4032904"/>
              <a:ext cx="669125" cy="11637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5487CBD-2923-4013-822E-7947BBD8D8FE}"/>
                </a:ext>
              </a:extLst>
            </p:cNvPr>
            <p:cNvCxnSpPr>
              <a:cxnSpLocks/>
              <a:stCxn id="19" idx="2"/>
              <a:endCxn id="25" idx="0"/>
            </p:cNvCxnSpPr>
            <p:nvPr/>
          </p:nvCxnSpPr>
          <p:spPr>
            <a:xfrm>
              <a:off x="2590355" y="4032904"/>
              <a:ext cx="6651492" cy="11694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889FBBB-1A1C-470C-BFD8-403DD533EC8B}"/>
                </a:ext>
              </a:extLst>
            </p:cNvPr>
            <p:cNvCxnSpPr>
              <a:cxnSpLocks/>
              <a:stCxn id="20" idx="2"/>
              <a:endCxn id="25" idx="0"/>
            </p:cNvCxnSpPr>
            <p:nvPr/>
          </p:nvCxnSpPr>
          <p:spPr>
            <a:xfrm>
              <a:off x="6112674" y="4001939"/>
              <a:ext cx="3129173" cy="12004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332C0A0-63AB-45B2-9923-23A452B84B57}"/>
                </a:ext>
              </a:extLst>
            </p:cNvPr>
            <p:cNvCxnSpPr>
              <a:cxnSpLocks/>
              <a:stCxn id="21" idx="2"/>
              <a:endCxn id="23" idx="0"/>
            </p:cNvCxnSpPr>
            <p:nvPr/>
          </p:nvCxnSpPr>
          <p:spPr>
            <a:xfrm flipH="1">
              <a:off x="3259480" y="4004846"/>
              <a:ext cx="6414959" cy="11918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C88C426-5899-4DBD-BA42-5BFD7B7B6C51}"/>
                </a:ext>
              </a:extLst>
            </p:cNvPr>
            <p:cNvCxnSpPr>
              <a:cxnSpLocks/>
              <a:stCxn id="21" idx="2"/>
              <a:endCxn id="25" idx="0"/>
            </p:cNvCxnSpPr>
            <p:nvPr/>
          </p:nvCxnSpPr>
          <p:spPr>
            <a:xfrm flipH="1">
              <a:off x="9241847" y="4004846"/>
              <a:ext cx="432592" cy="1197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3CD3A73-1CE4-4526-A57B-6C44A05D447B}"/>
                </a:ext>
              </a:extLst>
            </p:cNvPr>
            <p:cNvCxnSpPr>
              <a:cxnSpLocks/>
              <a:stCxn id="15" idx="3"/>
              <a:endCxn id="25" idx="1"/>
            </p:cNvCxnSpPr>
            <p:nvPr/>
          </p:nvCxnSpPr>
          <p:spPr>
            <a:xfrm>
              <a:off x="6794212" y="5786727"/>
              <a:ext cx="1740188" cy="4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BDC5CEE-74BB-6747-8A38-2D975B114367}"/>
                </a:ext>
              </a:extLst>
            </p:cNvPr>
            <p:cNvCxnSpPr>
              <a:cxnSpLocks/>
              <a:stCxn id="19" idx="2"/>
              <a:endCxn id="15" idx="1"/>
            </p:cNvCxnSpPr>
            <p:nvPr/>
          </p:nvCxnSpPr>
          <p:spPr>
            <a:xfrm>
              <a:off x="2590355" y="4032904"/>
              <a:ext cx="2832257" cy="17538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265380-017B-F54F-80F0-58D46745C5DC}"/>
                </a:ext>
              </a:extLst>
            </p:cNvPr>
            <p:cNvCxnSpPr>
              <a:cxnSpLocks/>
              <a:stCxn id="21" idx="2"/>
              <a:endCxn id="15" idx="3"/>
            </p:cNvCxnSpPr>
            <p:nvPr/>
          </p:nvCxnSpPr>
          <p:spPr>
            <a:xfrm flipH="1">
              <a:off x="6794212" y="4004846"/>
              <a:ext cx="2880227" cy="17818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7DC8B97-3CE0-488C-BDA3-D038F76CE3B1}"/>
                </a:ext>
              </a:extLst>
            </p:cNvPr>
            <p:cNvSpPr/>
            <p:nvPr/>
          </p:nvSpPr>
          <p:spPr>
            <a:xfrm>
              <a:off x="1090065" y="-300224"/>
              <a:ext cx="9652071" cy="2099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mj-lt"/>
                  <a:cs typeface="Arial" panose="020B0604020202020204" pitchFamily="34" charset="0"/>
                </a:rPr>
                <a:t>The 21</a:t>
              </a:r>
              <a:r>
                <a:rPr lang="en-US" sz="6000" b="1" baseline="30000" dirty="0">
                  <a:solidFill>
                    <a:schemeClr val="tx1"/>
                  </a:solidFill>
                  <a:latin typeface="+mj-lt"/>
                  <a:cs typeface="Arial" panose="020B0604020202020204" pitchFamily="34" charset="0"/>
                </a:rPr>
                <a:t>st</a:t>
              </a:r>
              <a:r>
                <a:rPr lang="en-US" sz="6000" b="1" dirty="0">
                  <a:solidFill>
                    <a:schemeClr val="tx1"/>
                  </a:solidFill>
                  <a:latin typeface="+mj-lt"/>
                  <a:cs typeface="Arial" panose="020B0604020202020204" pitchFamily="34" charset="0"/>
                </a:rPr>
                <a:t> Century Collection</a:t>
              </a:r>
            </a:p>
          </p:txBody>
        </p:sp>
        <p:grpSp>
          <p:nvGrpSpPr>
            <p:cNvPr id="17" name="Group 16">
              <a:extLst>
                <a:ext uri="{FF2B5EF4-FFF2-40B4-BE49-F238E27FC236}">
                  <a16:creationId xmlns:a16="http://schemas.microsoft.com/office/drawing/2014/main" id="{EE19B876-0657-48AB-B4B9-C7FAA827D80E}"/>
                </a:ext>
              </a:extLst>
            </p:cNvPr>
            <p:cNvGrpSpPr/>
            <p:nvPr/>
          </p:nvGrpSpPr>
          <p:grpSpPr>
            <a:xfrm>
              <a:off x="1494759" y="1551191"/>
              <a:ext cx="1856396" cy="1591903"/>
              <a:chOff x="1596677" y="2395579"/>
              <a:chExt cx="1856396" cy="1591903"/>
            </a:xfrm>
          </p:grpSpPr>
          <p:pic>
            <p:nvPicPr>
              <p:cNvPr id="3" name="Picture 2">
                <a:extLst>
                  <a:ext uri="{FF2B5EF4-FFF2-40B4-BE49-F238E27FC236}">
                    <a16:creationId xmlns:a16="http://schemas.microsoft.com/office/drawing/2014/main" id="{766A145C-511E-4423-9BAC-11C9A15982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96677" y="3352800"/>
                <a:ext cx="726711" cy="634682"/>
              </a:xfrm>
              <a:prstGeom prst="rect">
                <a:avLst/>
              </a:prstGeom>
              <a:effectLst>
                <a:outerShdw blurRad="50800" dist="38100" dir="2700000" algn="tl" rotWithShape="0">
                  <a:prstClr val="black">
                    <a:alpha val="40000"/>
                  </a:prstClr>
                </a:outerShdw>
              </a:effectLst>
            </p:spPr>
          </p:pic>
          <p:pic>
            <p:nvPicPr>
              <p:cNvPr id="6" name="Picture 5" descr="A close up of a logo&#10;&#10;Description generated with very high confidence">
                <a:extLst>
                  <a:ext uri="{FF2B5EF4-FFF2-40B4-BE49-F238E27FC236}">
                    <a16:creationId xmlns:a16="http://schemas.microsoft.com/office/drawing/2014/main" id="{87BAF521-D0ED-43CE-AA08-0CA24788BE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31473" y="2395579"/>
                <a:ext cx="1521600" cy="1521600"/>
              </a:xfrm>
              <a:prstGeom prst="rect">
                <a:avLst/>
              </a:prstGeom>
              <a:effectLst>
                <a:outerShdw blurRad="50800" dist="38100" dir="2700000" algn="tl" rotWithShape="0">
                  <a:prstClr val="black">
                    <a:alpha val="40000"/>
                  </a:prstClr>
                </a:outerShdw>
              </a:effectLst>
            </p:spPr>
          </p:pic>
        </p:grpSp>
        <p:grpSp>
          <p:nvGrpSpPr>
            <p:cNvPr id="12" name="Group 11">
              <a:extLst>
                <a:ext uri="{FF2B5EF4-FFF2-40B4-BE49-F238E27FC236}">
                  <a16:creationId xmlns:a16="http://schemas.microsoft.com/office/drawing/2014/main" id="{A7AB4ECC-7938-437B-B5B8-AFE162642F48}"/>
                </a:ext>
              </a:extLst>
            </p:cNvPr>
            <p:cNvGrpSpPr/>
            <p:nvPr/>
          </p:nvGrpSpPr>
          <p:grpSpPr>
            <a:xfrm>
              <a:off x="5213277" y="1454150"/>
              <a:ext cx="1765446" cy="1765446"/>
              <a:chOff x="4800600" y="2319794"/>
              <a:chExt cx="1765446" cy="1765446"/>
            </a:xfrm>
          </p:grpSpPr>
          <p:pic>
            <p:nvPicPr>
              <p:cNvPr id="9" name="Picture 8">
                <a:extLst>
                  <a:ext uri="{FF2B5EF4-FFF2-40B4-BE49-F238E27FC236}">
                    <a16:creationId xmlns:a16="http://schemas.microsoft.com/office/drawing/2014/main" id="{E82ABF41-5BF6-4B07-AA4B-D0854BD67E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00600" y="2319794"/>
                <a:ext cx="1765446" cy="176544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EE7276CB-D294-4E75-8FB9-C2875981FEA7}"/>
                  </a:ext>
                </a:extLst>
              </p:cNvPr>
              <p:cNvSpPr txBox="1"/>
              <p:nvPr/>
            </p:nvSpPr>
            <p:spPr>
              <a:xfrm>
                <a:off x="5410200" y="2983468"/>
                <a:ext cx="583814"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dirty="0">
                    <a:solidFill>
                      <a:schemeClr val="bg1"/>
                    </a:solidFill>
                    <a:latin typeface="Arial Narrow" panose="020B0606020202030204" pitchFamily="34" charset="0"/>
                  </a:rPr>
                  <a:t>NLM</a:t>
                </a:r>
              </a:p>
            </p:txBody>
          </p:sp>
        </p:grpSp>
        <p:grpSp>
          <p:nvGrpSpPr>
            <p:cNvPr id="18" name="Group 17">
              <a:extLst>
                <a:ext uri="{FF2B5EF4-FFF2-40B4-BE49-F238E27FC236}">
                  <a16:creationId xmlns:a16="http://schemas.microsoft.com/office/drawing/2014/main" id="{CB034B18-682C-496D-81BD-E859F46118AF}"/>
                </a:ext>
              </a:extLst>
            </p:cNvPr>
            <p:cNvGrpSpPr/>
            <p:nvPr/>
          </p:nvGrpSpPr>
          <p:grpSpPr>
            <a:xfrm>
              <a:off x="8784612" y="1518190"/>
              <a:ext cx="1643113" cy="1637367"/>
              <a:chOff x="8458200" y="2346466"/>
              <a:chExt cx="1643113" cy="1637367"/>
            </a:xfrm>
          </p:grpSpPr>
          <p:pic>
            <p:nvPicPr>
              <p:cNvPr id="14" name="Picture 13" descr="A close up of a logo&#10;&#10;Description generated with very high confidence">
                <a:extLst>
                  <a:ext uri="{FF2B5EF4-FFF2-40B4-BE49-F238E27FC236}">
                    <a16:creationId xmlns:a16="http://schemas.microsoft.com/office/drawing/2014/main" id="{86E0F123-DC54-4670-BE0A-E32DCB21EB7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58200" y="2346466"/>
                <a:ext cx="1643113" cy="1637367"/>
              </a:xfrm>
              <a:prstGeom prst="rect">
                <a:avLst/>
              </a:prstGeom>
              <a:effectLst>
                <a:outerShdw blurRad="50800" dist="38100" dir="2700000" algn="tl" rotWithShape="0">
                  <a:prstClr val="black">
                    <a:alpha val="40000"/>
                  </a:prstClr>
                </a:outerShdw>
              </a:effectLst>
            </p:spPr>
          </p:pic>
          <p:pic>
            <p:nvPicPr>
              <p:cNvPr id="16" name="Picture 15" descr="A picture containing clipart&#10;&#10;Description generated with high confidence">
                <a:extLst>
                  <a:ext uri="{FF2B5EF4-FFF2-40B4-BE49-F238E27FC236}">
                    <a16:creationId xmlns:a16="http://schemas.microsoft.com/office/drawing/2014/main" id="{5CA45695-9314-462A-B824-4BF037FDEF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72346" y="2672164"/>
                <a:ext cx="347473" cy="530353"/>
              </a:xfrm>
              <a:prstGeom prst="rect">
                <a:avLst/>
              </a:prstGeom>
            </p:spPr>
          </p:pic>
        </p:grpSp>
        <p:sp>
          <p:nvSpPr>
            <p:cNvPr id="19" name="TextBox 18">
              <a:extLst>
                <a:ext uri="{FF2B5EF4-FFF2-40B4-BE49-F238E27FC236}">
                  <a16:creationId xmlns:a16="http://schemas.microsoft.com/office/drawing/2014/main" id="{A70C00FE-316E-43AC-AEFA-402842CC3654}"/>
                </a:ext>
              </a:extLst>
            </p:cNvPr>
            <p:cNvSpPr txBox="1"/>
            <p:nvPr/>
          </p:nvSpPr>
          <p:spPr>
            <a:xfrm>
              <a:off x="1678086" y="3448129"/>
              <a:ext cx="1824538" cy="584775"/>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Preserve</a:t>
              </a:r>
            </a:p>
          </p:txBody>
        </p:sp>
        <p:sp>
          <p:nvSpPr>
            <p:cNvPr id="20" name="TextBox 19">
              <a:extLst>
                <a:ext uri="{FF2B5EF4-FFF2-40B4-BE49-F238E27FC236}">
                  <a16:creationId xmlns:a16="http://schemas.microsoft.com/office/drawing/2014/main" id="{61D62112-4C4F-4250-BAA5-ADA3DFE66ACE}"/>
                </a:ext>
              </a:extLst>
            </p:cNvPr>
            <p:cNvSpPr txBox="1"/>
            <p:nvPr/>
          </p:nvSpPr>
          <p:spPr>
            <a:xfrm>
              <a:off x="5257311" y="3417164"/>
              <a:ext cx="1710725" cy="584775"/>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Connect</a:t>
              </a:r>
            </a:p>
          </p:txBody>
        </p:sp>
        <p:sp>
          <p:nvSpPr>
            <p:cNvPr id="21" name="TextBox 20">
              <a:extLst>
                <a:ext uri="{FF2B5EF4-FFF2-40B4-BE49-F238E27FC236}">
                  <a16:creationId xmlns:a16="http://schemas.microsoft.com/office/drawing/2014/main" id="{545D7E07-DCC1-4FE5-A74A-4D79F2783FDC}"/>
                </a:ext>
              </a:extLst>
            </p:cNvPr>
            <p:cNvSpPr txBox="1"/>
            <p:nvPr/>
          </p:nvSpPr>
          <p:spPr>
            <a:xfrm>
              <a:off x="8784612" y="3420071"/>
              <a:ext cx="1779654" cy="584775"/>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Discover</a:t>
              </a:r>
            </a:p>
          </p:txBody>
        </p:sp>
        <p:pic>
          <p:nvPicPr>
            <p:cNvPr id="23" name="Picture 22" descr="A close up of a logo&#10;&#10;Description generated with very high confidence">
              <a:extLst>
                <a:ext uri="{FF2B5EF4-FFF2-40B4-BE49-F238E27FC236}">
                  <a16:creationId xmlns:a16="http://schemas.microsoft.com/office/drawing/2014/main" id="{C465F020-FE06-46B7-AB87-B9D05ABB696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50094" y="5196686"/>
              <a:ext cx="1218771" cy="1182659"/>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65BE11C9-7673-42B0-A607-B1A8BD3BC295}"/>
                </a:ext>
              </a:extLst>
            </p:cNvPr>
            <p:cNvSpPr txBox="1"/>
            <p:nvPr/>
          </p:nvSpPr>
          <p:spPr>
            <a:xfrm>
              <a:off x="8534400" y="5202353"/>
              <a:ext cx="1414894" cy="1169551"/>
            </a:xfrm>
            <a:prstGeom prst="rect">
              <a:avLst/>
            </a:prstGeom>
            <a:noFill/>
            <a:ln w="12700">
              <a:solidFill>
                <a:schemeClr val="bg1"/>
              </a:solidFill>
            </a:ln>
            <a:effectLst>
              <a:outerShdw blurRad="50800" dist="38100" dir="2700000" algn="tl" rotWithShape="0">
                <a:prstClr val="black">
                  <a:alpha val="40000"/>
                </a:prstClr>
              </a:outerShdw>
            </a:effectLst>
          </p:spPr>
          <p:txBody>
            <a:bodyPr wrap="square" rtlCol="0">
              <a:spAutoFit/>
            </a:bodyPr>
            <a:lstStyle/>
            <a:p>
              <a:r>
                <a:rPr lang="en-US" sz="1400" dirty="0">
                  <a:solidFill>
                    <a:schemeClr val="bg1"/>
                  </a:solidFill>
                  <a:latin typeface="Arial Narrow" panose="020B0606020202030204" pitchFamily="34" charset="0"/>
                </a:rPr>
                <a:t>011010101011010101010101010001110110011001100101010101110010</a:t>
              </a:r>
            </a:p>
            <a:p>
              <a:r>
                <a:rPr lang="en-US" sz="1400" dirty="0">
                  <a:solidFill>
                    <a:schemeClr val="bg1"/>
                  </a:solidFill>
                  <a:latin typeface="Arial Narrow" panose="020B0606020202030204" pitchFamily="34" charset="0"/>
                </a:rPr>
                <a:t>101010101010001</a:t>
              </a:r>
            </a:p>
          </p:txBody>
        </p:sp>
        <p:cxnSp>
          <p:nvCxnSpPr>
            <p:cNvPr id="31" name="Straight Connector 30">
              <a:extLst>
                <a:ext uri="{FF2B5EF4-FFF2-40B4-BE49-F238E27FC236}">
                  <a16:creationId xmlns:a16="http://schemas.microsoft.com/office/drawing/2014/main" id="{1023D617-3AAD-4B2C-A477-54FC9EE8E76F}"/>
                </a:ext>
              </a:extLst>
            </p:cNvPr>
            <p:cNvCxnSpPr>
              <a:cxnSpLocks/>
              <a:stCxn id="20" idx="2"/>
              <a:endCxn id="23" idx="0"/>
            </p:cNvCxnSpPr>
            <p:nvPr/>
          </p:nvCxnSpPr>
          <p:spPr>
            <a:xfrm flipH="1">
              <a:off x="3259480" y="4001939"/>
              <a:ext cx="2853194" cy="11947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D36AB25-D3AC-458A-91C1-405D2ECAFF03}"/>
                </a:ext>
              </a:extLst>
            </p:cNvPr>
            <p:cNvSpPr txBox="1"/>
            <p:nvPr/>
          </p:nvSpPr>
          <p:spPr>
            <a:xfrm>
              <a:off x="596570" y="5494743"/>
              <a:ext cx="1914307" cy="584775"/>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Literature</a:t>
              </a:r>
            </a:p>
          </p:txBody>
        </p:sp>
        <p:sp>
          <p:nvSpPr>
            <p:cNvPr id="42" name="TextBox 41">
              <a:extLst>
                <a:ext uri="{FF2B5EF4-FFF2-40B4-BE49-F238E27FC236}">
                  <a16:creationId xmlns:a16="http://schemas.microsoft.com/office/drawing/2014/main" id="{E320C07B-84D0-4225-9FD5-D614D31F72FE}"/>
                </a:ext>
              </a:extLst>
            </p:cNvPr>
            <p:cNvSpPr txBox="1"/>
            <p:nvPr/>
          </p:nvSpPr>
          <p:spPr>
            <a:xfrm>
              <a:off x="10144091" y="5402222"/>
              <a:ext cx="1050288"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a:t>
              </a:r>
            </a:p>
          </p:txBody>
        </p:sp>
        <p:cxnSp>
          <p:nvCxnSpPr>
            <p:cNvPr id="64" name="Straight Connector 63">
              <a:extLst>
                <a:ext uri="{FF2B5EF4-FFF2-40B4-BE49-F238E27FC236}">
                  <a16:creationId xmlns:a16="http://schemas.microsoft.com/office/drawing/2014/main" id="{AF28A809-C9D2-9C47-A351-09794DE47355}"/>
                </a:ext>
              </a:extLst>
            </p:cNvPr>
            <p:cNvCxnSpPr>
              <a:cxnSpLocks/>
              <a:stCxn id="20" idx="2"/>
            </p:cNvCxnSpPr>
            <p:nvPr/>
          </p:nvCxnSpPr>
          <p:spPr>
            <a:xfrm>
              <a:off x="6112674" y="4001939"/>
              <a:ext cx="12413" cy="10926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basketball game&#10;&#10;Description generated with high confidence">
              <a:extLst>
                <a:ext uri="{FF2B5EF4-FFF2-40B4-BE49-F238E27FC236}">
                  <a16:creationId xmlns:a16="http://schemas.microsoft.com/office/drawing/2014/main" id="{FCB5D5F8-AF0D-4DF5-A268-1CD5DBD07F8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422612" y="5094585"/>
              <a:ext cx="1371600" cy="1384284"/>
            </a:xfrm>
            <a:prstGeom prst="rect">
              <a:avLst/>
            </a:prstGeom>
          </p:spPr>
        </p:pic>
        <p:cxnSp>
          <p:nvCxnSpPr>
            <p:cNvPr id="59" name="Straight Connector 58">
              <a:extLst>
                <a:ext uri="{FF2B5EF4-FFF2-40B4-BE49-F238E27FC236}">
                  <a16:creationId xmlns:a16="http://schemas.microsoft.com/office/drawing/2014/main" id="{70662E3A-CC04-4873-8EFA-3B3B489BDE76}"/>
                </a:ext>
              </a:extLst>
            </p:cNvPr>
            <p:cNvCxnSpPr>
              <a:cxnSpLocks/>
              <a:stCxn id="23" idx="3"/>
              <a:endCxn id="15" idx="1"/>
            </p:cNvCxnSpPr>
            <p:nvPr/>
          </p:nvCxnSpPr>
          <p:spPr>
            <a:xfrm flipV="1">
              <a:off x="3868865" y="5786727"/>
              <a:ext cx="1553747" cy="12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4327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22E061-97A1-4D2B-96F3-270D8BE9D53B}"/>
              </a:ext>
            </a:extLst>
          </p:cNvPr>
          <p:cNvPicPr>
            <a:picLocks noChangeAspect="1"/>
          </p:cNvPicPr>
          <p:nvPr/>
        </p:nvPicPr>
        <p:blipFill rotWithShape="1">
          <a:blip r:embed="rId3">
            <a:extLst>
              <a:ext uri="{28A0092B-C50C-407E-A947-70E740481C1C}">
                <a14:useLocalDpi xmlns:a14="http://schemas.microsoft.com/office/drawing/2010/main" val="0"/>
              </a:ext>
            </a:extLst>
          </a:blip>
          <a:srcRect b="9537"/>
          <a:stretch/>
        </p:blipFill>
        <p:spPr>
          <a:xfrm>
            <a:off x="0" y="0"/>
            <a:ext cx="12192000" cy="6203950"/>
          </a:xfrm>
          <a:prstGeom prst="rect">
            <a:avLst/>
          </a:prstGeom>
        </p:spPr>
      </p:pic>
      <p:sp>
        <p:nvSpPr>
          <p:cNvPr id="5" name="TextBox 4">
            <a:extLst>
              <a:ext uri="{FF2B5EF4-FFF2-40B4-BE49-F238E27FC236}">
                <a16:creationId xmlns:a16="http://schemas.microsoft.com/office/drawing/2014/main" id="{5247B9C0-40A8-5543-B4AB-CD139D26BAA8}"/>
              </a:ext>
            </a:extLst>
          </p:cNvPr>
          <p:cNvSpPr txBox="1"/>
          <p:nvPr/>
        </p:nvSpPr>
        <p:spPr>
          <a:xfrm>
            <a:off x="7397107" y="3936404"/>
            <a:ext cx="3665634" cy="2000548"/>
          </a:xfrm>
          <a:prstGeom prst="rect">
            <a:avLst/>
          </a:prstGeom>
          <a:solidFill>
            <a:schemeClr val="bg1"/>
          </a:solidFill>
          <a:ln>
            <a:solidFill>
              <a:srgbClr val="000000"/>
            </a:solidFill>
          </a:ln>
          <a:effectLst>
            <a:outerShdw blurRad="698500" dist="38100" dir="5400000" algn="t" rotWithShape="0">
              <a:schemeClr val="accent1">
                <a:lumMod val="50000"/>
                <a:alpha val="40000"/>
              </a:schemeClr>
            </a:outerShdw>
          </a:effectLst>
        </p:spPr>
        <p:txBody>
          <a:bodyPr wrap="square" rtlCol="0" anchor="b" anchorCtr="0">
            <a:spAutoFit/>
          </a:bodyPr>
          <a:lstStyle/>
          <a:p>
            <a:r>
              <a:rPr lang="en-US" sz="2800" b="1" dirty="0"/>
              <a:t>PubMed Daily Usage</a:t>
            </a:r>
          </a:p>
          <a:p>
            <a:pPr marL="342900" indent="-342900">
              <a:buFont typeface="Wingdings" panose="05000000000000000000" pitchFamily="2" charset="2"/>
              <a:buChar char="§"/>
            </a:pPr>
            <a:r>
              <a:rPr lang="en-US" sz="2400" dirty="0"/>
              <a:t>30+ million articles</a:t>
            </a:r>
          </a:p>
          <a:p>
            <a:pPr marL="342900" indent="-342900">
              <a:buFont typeface="Wingdings" panose="05000000000000000000" pitchFamily="2" charset="2"/>
              <a:buChar char="§"/>
            </a:pPr>
            <a:r>
              <a:rPr lang="en-US" sz="2400" dirty="0"/>
              <a:t>2.5 million users daily </a:t>
            </a:r>
          </a:p>
          <a:p>
            <a:pPr marL="342900" indent="-342900">
              <a:buFont typeface="Wingdings" panose="05000000000000000000" pitchFamily="2" charset="2"/>
              <a:buChar char="§"/>
            </a:pPr>
            <a:r>
              <a:rPr lang="en-US" sz="2400" dirty="0"/>
              <a:t>~ 3 million searches</a:t>
            </a:r>
          </a:p>
          <a:p>
            <a:pPr marL="342900" indent="-342900">
              <a:buFont typeface="Wingdings" panose="05000000000000000000" pitchFamily="2" charset="2"/>
              <a:buChar char="§"/>
            </a:pPr>
            <a:r>
              <a:rPr lang="en-US" sz="2400" dirty="0"/>
              <a:t> 9 million page views</a:t>
            </a:r>
            <a:endParaRPr lang="en-US" dirty="0"/>
          </a:p>
        </p:txBody>
      </p:sp>
      <p:sp>
        <p:nvSpPr>
          <p:cNvPr id="2" name="Rectangle: Rounded Corners 1">
            <a:extLst>
              <a:ext uri="{FF2B5EF4-FFF2-40B4-BE49-F238E27FC236}">
                <a16:creationId xmlns:a16="http://schemas.microsoft.com/office/drawing/2014/main" id="{39D57F9D-BEF9-4126-BDC1-CC67D035C741}"/>
              </a:ext>
            </a:extLst>
          </p:cNvPr>
          <p:cNvSpPr/>
          <p:nvPr/>
        </p:nvSpPr>
        <p:spPr>
          <a:xfrm>
            <a:off x="808951" y="104084"/>
            <a:ext cx="11325069" cy="1798819"/>
          </a:xfrm>
          <a:prstGeom prst="roundRect">
            <a:avLst/>
          </a:prstGeom>
          <a:solidFill>
            <a:srgbClr val="A0A199">
              <a:alpha val="66000"/>
            </a:srgbClr>
          </a:solidFill>
          <a:ln>
            <a:solidFill>
              <a:schemeClr val="accent1">
                <a:shade val="50000"/>
                <a:alpha val="27000"/>
              </a:schemeClr>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 name="Title 1">
            <a:extLst>
              <a:ext uri="{FF2B5EF4-FFF2-40B4-BE49-F238E27FC236}">
                <a16:creationId xmlns:a16="http://schemas.microsoft.com/office/drawing/2014/main" id="{6DC76E79-4C21-944A-B448-B5C5E0232BCF}"/>
              </a:ext>
            </a:extLst>
          </p:cNvPr>
          <p:cNvSpPr>
            <a:spLocks noGrp="1" noChangeArrowheads="1"/>
          </p:cNvSpPr>
          <p:nvPr>
            <p:ph type="title"/>
          </p:nvPr>
        </p:nvSpPr>
        <p:spPr>
          <a:xfrm>
            <a:off x="-320040" y="514439"/>
            <a:ext cx="12512040" cy="489054"/>
          </a:xfrm>
        </p:spPr>
        <p:txBody>
          <a:bodyPr>
            <a:noAutofit/>
          </a:bodyPr>
          <a:lstStyle/>
          <a:p>
            <a:pPr algn="ctr"/>
            <a:r>
              <a:rPr lang="en-US" altLang="en-US" sz="6000" b="1" dirty="0">
                <a:solidFill>
                  <a:schemeClr val="tx1"/>
                </a:solidFill>
                <a:effectLst>
                  <a:outerShdw blurRad="38100" dist="38100" dir="2700000" algn="tl">
                    <a:srgbClr val="000000">
                      <a:alpha val="43137"/>
                    </a:srgbClr>
                  </a:outerShdw>
                </a:effectLst>
                <a:latin typeface="+mj-lt"/>
              </a:rPr>
              <a:t>Improving Usability of and Access to </a:t>
            </a:r>
            <a:br>
              <a:rPr lang="en-US" altLang="en-US" sz="6000" b="1" dirty="0">
                <a:solidFill>
                  <a:schemeClr val="tx1"/>
                </a:solidFill>
                <a:effectLst>
                  <a:outerShdw blurRad="38100" dist="38100" dir="2700000" algn="tl">
                    <a:srgbClr val="000000">
                      <a:alpha val="43137"/>
                    </a:srgbClr>
                  </a:outerShdw>
                </a:effectLst>
                <a:latin typeface="+mj-lt"/>
              </a:rPr>
            </a:br>
            <a:r>
              <a:rPr lang="en-US" altLang="en-US" sz="6000" b="1" dirty="0">
                <a:solidFill>
                  <a:schemeClr val="tx1"/>
                </a:solidFill>
                <a:effectLst>
                  <a:outerShdw blurRad="38100" dist="38100" dir="2700000" algn="tl">
                    <a:srgbClr val="000000">
                      <a:alpha val="43137"/>
                    </a:srgbClr>
                  </a:outerShdw>
                </a:effectLst>
                <a:latin typeface="+mj-lt"/>
              </a:rPr>
              <a:t>the Research Literature</a:t>
            </a:r>
          </a:p>
        </p:txBody>
      </p:sp>
    </p:spTree>
    <p:extLst>
      <p:ext uri="{BB962C8B-B14F-4D97-AF65-F5344CB8AC3E}">
        <p14:creationId xmlns:p14="http://schemas.microsoft.com/office/powerpoint/2010/main" val="1409861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0F7F-5089-8E4A-81BA-A3F81B861311}"/>
              </a:ext>
            </a:extLst>
          </p:cNvPr>
          <p:cNvSpPr>
            <a:spLocks noGrp="1"/>
          </p:cNvSpPr>
          <p:nvPr>
            <p:ph type="title"/>
          </p:nvPr>
        </p:nvSpPr>
        <p:spPr>
          <a:xfrm>
            <a:off x="596348" y="410537"/>
            <a:ext cx="10999304" cy="1325563"/>
          </a:xfrm>
        </p:spPr>
        <p:txBody>
          <a:bodyPr>
            <a:noAutofit/>
          </a:bodyPr>
          <a:lstStyle/>
          <a:p>
            <a:pPr algn="ctr"/>
            <a:r>
              <a:rPr lang="en-US" sz="6000" b="1" dirty="0">
                <a:solidFill>
                  <a:schemeClr val="tx1"/>
                </a:solidFill>
                <a:latin typeface="+mj-lt"/>
              </a:rPr>
              <a:t>AI/Machine Learning (ML) for Improving PubMed </a:t>
            </a:r>
          </a:p>
        </p:txBody>
      </p:sp>
      <p:sp>
        <p:nvSpPr>
          <p:cNvPr id="3" name="Content Placeholder 2">
            <a:extLst>
              <a:ext uri="{FF2B5EF4-FFF2-40B4-BE49-F238E27FC236}">
                <a16:creationId xmlns:a16="http://schemas.microsoft.com/office/drawing/2014/main" id="{DE37C5A4-7C49-7D48-83EE-AD91A19E36A0}"/>
              </a:ext>
            </a:extLst>
          </p:cNvPr>
          <p:cNvSpPr>
            <a:spLocks noGrp="1"/>
          </p:cNvSpPr>
          <p:nvPr>
            <p:ph idx="1"/>
          </p:nvPr>
        </p:nvSpPr>
        <p:spPr>
          <a:xfrm>
            <a:off x="836040" y="2004931"/>
            <a:ext cx="6017362" cy="2169830"/>
          </a:xfrm>
        </p:spPr>
        <p:txBody>
          <a:bodyPr>
            <a:normAutofit/>
          </a:bodyPr>
          <a:lstStyle/>
          <a:p>
            <a:r>
              <a:rPr lang="en-US" sz="2400" dirty="0"/>
              <a:t>To improve </a:t>
            </a:r>
            <a:r>
              <a:rPr lang="en-US" sz="2400" b="1" dirty="0"/>
              <a:t>search quality</a:t>
            </a:r>
            <a:r>
              <a:rPr lang="en-US" sz="2400" dirty="0"/>
              <a:t>: help users to find the most relevant &amp; high-quality info efficiently. </a:t>
            </a:r>
          </a:p>
          <a:p>
            <a:r>
              <a:rPr lang="en-US" sz="2400" dirty="0"/>
              <a:t>To improve </a:t>
            </a:r>
            <a:r>
              <a:rPr lang="en-US" sz="2400" b="1" dirty="0"/>
              <a:t>usability</a:t>
            </a:r>
            <a:r>
              <a:rPr lang="en-US" sz="2400" dirty="0"/>
              <a:t>: help users to have better experience with their literature needs.</a:t>
            </a:r>
          </a:p>
          <a:p>
            <a:endParaRPr lang="en-US" dirty="0"/>
          </a:p>
        </p:txBody>
      </p:sp>
      <p:pic>
        <p:nvPicPr>
          <p:cNvPr id="6" name="Picture 5">
            <a:extLst>
              <a:ext uri="{FF2B5EF4-FFF2-40B4-BE49-F238E27FC236}">
                <a16:creationId xmlns:a16="http://schemas.microsoft.com/office/drawing/2014/main" id="{8BC6B134-A35D-1148-8014-6BE8AC1E22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6040" y="4343182"/>
            <a:ext cx="6696725" cy="1325563"/>
          </a:xfrm>
          <a:prstGeom prst="rect">
            <a:avLst/>
          </a:prstGeom>
          <a:ln>
            <a:solidFill>
              <a:schemeClr val="accent1"/>
            </a:solidFill>
          </a:ln>
          <a:effectLst>
            <a:outerShdw blurRad="50800" dist="50800" dir="2700000" algn="tl" rotWithShape="0">
              <a:prstClr val="black">
                <a:alpha val="40000"/>
              </a:prstClr>
            </a:outerShdw>
          </a:effectLst>
        </p:spPr>
      </p:pic>
      <p:pic>
        <p:nvPicPr>
          <p:cNvPr id="7" name="Picture 6">
            <a:extLst>
              <a:ext uri="{FF2B5EF4-FFF2-40B4-BE49-F238E27FC236}">
                <a16:creationId xmlns:a16="http://schemas.microsoft.com/office/drawing/2014/main" id="{77206292-B4EB-D34F-B68C-81DB87933E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29727" y="1862524"/>
            <a:ext cx="2490608" cy="4767178"/>
          </a:xfrm>
          <a:prstGeom prst="rect">
            <a:avLst/>
          </a:prstGeom>
          <a:ln>
            <a:solidFill>
              <a:schemeClr val="accent1"/>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4202165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FD94AC9E-4B8F-4E3A-A7D1-97FE7701809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4589"/>
          <a:stretch/>
        </p:blipFill>
        <p:spPr>
          <a:xfrm>
            <a:off x="0" y="0"/>
            <a:ext cx="12192000" cy="6227805"/>
          </a:xfrm>
          <a:prstGeom prst="rect">
            <a:avLst/>
          </a:prstGeom>
          <a:ln w="19050">
            <a:solidFill>
              <a:schemeClr val="tx1"/>
            </a:solidFill>
          </a:ln>
        </p:spPr>
      </p:pic>
      <p:sp>
        <p:nvSpPr>
          <p:cNvPr id="2" name="Rectangle 1">
            <a:extLst>
              <a:ext uri="{FF2B5EF4-FFF2-40B4-BE49-F238E27FC236}">
                <a16:creationId xmlns:a16="http://schemas.microsoft.com/office/drawing/2014/main" id="{7BF03CBE-1F09-404B-B6C4-C357E0D900A1}"/>
              </a:ext>
            </a:extLst>
          </p:cNvPr>
          <p:cNvSpPr/>
          <p:nvPr/>
        </p:nvSpPr>
        <p:spPr>
          <a:xfrm>
            <a:off x="3466658" y="0"/>
            <a:ext cx="5377306" cy="1015663"/>
          </a:xfrm>
          <a:prstGeom prst="rect">
            <a:avLst/>
          </a:prstGeom>
        </p:spPr>
        <p:txBody>
          <a:bodyPr wrap="none">
            <a:spAutoFit/>
          </a:bodyPr>
          <a:lstStyle/>
          <a:p>
            <a:r>
              <a:rPr lang="en-US" sz="6000" b="1" dirty="0">
                <a:latin typeface="+mj-lt"/>
              </a:rPr>
              <a:t>Learning-to-Rank</a:t>
            </a:r>
            <a:endParaRPr lang="en-US" sz="6000" dirty="0">
              <a:latin typeface="+mj-lt"/>
            </a:endParaRPr>
          </a:p>
        </p:txBody>
      </p:sp>
    </p:spTree>
    <p:extLst>
      <p:ext uri="{BB962C8B-B14F-4D97-AF65-F5344CB8AC3E}">
        <p14:creationId xmlns:p14="http://schemas.microsoft.com/office/powerpoint/2010/main" val="46804144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7100C7699C73A498CB057F667D9CD99" ma:contentTypeVersion="13" ma:contentTypeDescription="Create a new document." ma:contentTypeScope="" ma:versionID="9c9f8d19b1702e3bc09ce060b5e79e42">
  <xsd:schema xmlns:xsd="http://www.w3.org/2001/XMLSchema" xmlns:xs="http://www.w3.org/2001/XMLSchema" xmlns:p="http://schemas.microsoft.com/office/2006/metadata/properties" xmlns:ns1="http://schemas.microsoft.com/sharepoint/v3" xmlns:ns3="0b516ab0-04e4-4c88-99cd-523706b96b1a" xmlns:ns4="589fc4a7-9825-4918-b2d3-6237c872ffbf" targetNamespace="http://schemas.microsoft.com/office/2006/metadata/properties" ma:root="true" ma:fieldsID="18b75849b6e8f71892877bdbd21a86b9" ns1:_="" ns3:_="" ns4:_="">
    <xsd:import namespace="http://schemas.microsoft.com/sharepoint/v3"/>
    <xsd:import namespace="0b516ab0-04e4-4c88-99cd-523706b96b1a"/>
    <xsd:import namespace="589fc4a7-9825-4918-b2d3-6237c872ffb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16ab0-04e4-4c88-99cd-523706b96b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9fc4a7-9825-4918-b2d3-6237c872ffb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374AF9-39DD-418C-BCC3-218B8394AC4B}">
  <ds:schemaRefs>
    <ds:schemaRef ds:uri="589fc4a7-9825-4918-b2d3-6237c872ffbf"/>
    <ds:schemaRef ds:uri="http://purl.org/dc/terms/"/>
    <ds:schemaRef ds:uri="http://purl.org/dc/dcmitype/"/>
    <ds:schemaRef ds:uri="http://schemas.microsoft.com/office/2006/metadata/properties"/>
    <ds:schemaRef ds:uri="http://schemas.openxmlformats.org/package/2006/metadata/core-properties"/>
    <ds:schemaRef ds:uri="http://www.w3.org/XML/1998/namespace"/>
    <ds:schemaRef ds:uri="http://schemas.microsoft.com/office/2006/documentManagement/types"/>
    <ds:schemaRef ds:uri="http://purl.org/dc/elements/1.1/"/>
    <ds:schemaRef ds:uri="http://schemas.microsoft.com/office/infopath/2007/PartnerControls"/>
    <ds:schemaRef ds:uri="0b516ab0-04e4-4c88-99cd-523706b96b1a"/>
    <ds:schemaRef ds:uri="http://schemas.microsoft.com/sharepoint/v3"/>
  </ds:schemaRefs>
</ds:datastoreItem>
</file>

<file path=customXml/itemProps2.xml><?xml version="1.0" encoding="utf-8"?>
<ds:datastoreItem xmlns:ds="http://schemas.openxmlformats.org/officeDocument/2006/customXml" ds:itemID="{873BC512-1931-4755-A2C4-7F4CAECE6F20}">
  <ds:schemaRefs>
    <ds:schemaRef ds:uri="http://schemas.microsoft.com/sharepoint/v3/contenttype/forms"/>
  </ds:schemaRefs>
</ds:datastoreItem>
</file>

<file path=customXml/itemProps3.xml><?xml version="1.0" encoding="utf-8"?>
<ds:datastoreItem xmlns:ds="http://schemas.openxmlformats.org/officeDocument/2006/customXml" ds:itemID="{B8B6F179-0193-430D-9252-0F8318311390}">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0b516ab0-04e4-4c88-99cd-523706b96b1a"/>
    <ds:schemaRef ds:uri="589fc4a7-9825-4918-b2d3-6237c872ffb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128</TotalTime>
  <Words>1574</Words>
  <Application>Microsoft Macintosh PowerPoint</Application>
  <PresentationFormat>Widescreen</PresentationFormat>
  <Paragraphs>305</Paragraphs>
  <Slides>38</Slides>
  <Notes>11</Notes>
  <HiddenSlides>0</HiddenSlides>
  <MMClips>3</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38</vt:i4>
      </vt:variant>
    </vt:vector>
  </HeadingPairs>
  <TitlesOfParts>
    <vt:vector size="55" baseType="lpstr">
      <vt:lpstr>Arial</vt:lpstr>
      <vt:lpstr>Arial Black</vt:lpstr>
      <vt:lpstr>Arial Narrow</vt:lpstr>
      <vt:lpstr>Arial Nova Cond</vt:lpstr>
      <vt:lpstr>Calibri</vt:lpstr>
      <vt:lpstr>Calibri Light</vt:lpstr>
      <vt:lpstr>Century Gothic</vt:lpstr>
      <vt:lpstr>Courier New</vt:lpstr>
      <vt:lpstr>Franklin Gothic Book</vt:lpstr>
      <vt:lpstr>Franklin Gothic Demi</vt:lpstr>
      <vt:lpstr>Franklin Gothic Demi Cond</vt:lpstr>
      <vt:lpstr>Lucida Sans</vt:lpstr>
      <vt:lpstr>Roboto</vt:lpstr>
      <vt:lpstr>Verdana</vt:lpstr>
      <vt:lpstr>Wingdings</vt:lpstr>
      <vt:lpstr>Custom Design</vt:lpstr>
      <vt:lpstr>3_Office Theme</vt:lpstr>
      <vt:lpstr>Anticipating  the Future  of  Biomedical Communications</vt:lpstr>
      <vt:lpstr>PowerPoint Presentation</vt:lpstr>
      <vt:lpstr>PowerPoint Presentation</vt:lpstr>
      <vt:lpstr>National Library of Medicine 10 Year Plan </vt:lpstr>
      <vt:lpstr>What Does NLM  do to Support  21st Century  Biomedical  Communication?</vt:lpstr>
      <vt:lpstr>PowerPoint Presentation</vt:lpstr>
      <vt:lpstr>Improving Usability of and Access to  the Research Literature</vt:lpstr>
      <vt:lpstr>AI/Machine Learning (ML) for Improving PubMed </vt:lpstr>
      <vt:lpstr>PowerPoint Presentation</vt:lpstr>
      <vt:lpstr>PowerPoint Presentation</vt:lpstr>
      <vt:lpstr>PowerPoint Presentation</vt:lpstr>
      <vt:lpstr>Promoting Open Science and Data Sharing</vt:lpstr>
      <vt:lpstr>PubMed Central (PMC): Full Text Public Access</vt:lpstr>
      <vt:lpstr>PowerPoint Presentation</vt:lpstr>
      <vt:lpstr>PowerPoint Presentation</vt:lpstr>
      <vt:lpstr>PowerPoint Presentation</vt:lpstr>
      <vt:lpstr>Characterizing Models</vt:lpstr>
      <vt:lpstr>Improving the discoverability of the literature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Preprints</vt:lpstr>
      <vt:lpstr>NLM Preprint Pilot </vt:lpstr>
      <vt:lpstr>NLM Preprint Experiment: Background</vt:lpstr>
      <vt:lpstr>Conditions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Anticipating  the Future  of  Biomedical Communications</dc:title>
  <dc:creator>Brennan, Patti (NIH/NLM) [E]</dc:creator>
  <cp:lastModifiedBy>Brennan, Patti (NIH/NLM) [E]</cp:lastModifiedBy>
  <cp:revision>3</cp:revision>
  <dcterms:created xsi:type="dcterms:W3CDTF">2019-11-04T12:10:41Z</dcterms:created>
  <dcterms:modified xsi:type="dcterms:W3CDTF">2019-11-04T14:19:35Z</dcterms:modified>
</cp:coreProperties>
</file>